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1.xml" ContentType="application/vnd.openxmlformats-officedocument.presentationml.slide+xml"/>
  <Override PartName="/ppt/presentation.xml" ContentType="application/vnd.openxmlformats-officedocument.presentationml.presentation.main+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74" r:id="rId1"/>
  </p:sldMasterIdLst>
  <p:notesMasterIdLst>
    <p:notesMasterId r:id="rId23"/>
  </p:notesMasterIdLst>
  <p:sldIdLst>
    <p:sldId id="278" r:id="rId2"/>
    <p:sldId id="256" r:id="rId3"/>
    <p:sldId id="293" r:id="rId4"/>
    <p:sldId id="276" r:id="rId5"/>
    <p:sldId id="281" r:id="rId6"/>
    <p:sldId id="282" r:id="rId7"/>
    <p:sldId id="259" r:id="rId8"/>
    <p:sldId id="283" r:id="rId9"/>
    <p:sldId id="284" r:id="rId10"/>
    <p:sldId id="285" r:id="rId11"/>
    <p:sldId id="286" r:id="rId12"/>
    <p:sldId id="287" r:id="rId13"/>
    <p:sldId id="288" r:id="rId14"/>
    <p:sldId id="289" r:id="rId15"/>
    <p:sldId id="290" r:id="rId16"/>
    <p:sldId id="291" r:id="rId17"/>
    <p:sldId id="295" r:id="rId18"/>
    <p:sldId id="296" r:id="rId19"/>
    <p:sldId id="297" r:id="rId20"/>
    <p:sldId id="294"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58"/>
    <p:restoredTop sz="94833"/>
  </p:normalViewPr>
  <p:slideViewPr>
    <p:cSldViewPr snapToGrid="0" snapToObjects="1">
      <p:cViewPr varScale="1">
        <p:scale>
          <a:sx n="91" d="100"/>
          <a:sy n="91" d="100"/>
        </p:scale>
        <p:origin x="208" y="4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5CC6C1-4920-2A4A-A4A6-F10B08E8A9A1}" type="datetimeFigureOut">
              <a:rPr lang="en-US" smtClean="0"/>
              <a:t>10/24/24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59B1BF-E21D-B741-AAFD-AE99312BB696}" type="slidenum">
              <a:rPr lang="en-US" smtClean="0"/>
              <a:t>‹#›</a:t>
            </a:fld>
            <a:endParaRPr lang="en-US"/>
          </a:p>
        </p:txBody>
      </p:sp>
    </p:spTree>
    <p:extLst>
      <p:ext uri="{BB962C8B-B14F-4D97-AF65-F5344CB8AC3E}">
        <p14:creationId xmlns:p14="http://schemas.microsoft.com/office/powerpoint/2010/main" val="1621667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airtel.in/business/commercial-communication/home"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dirty="0"/>
              <a:t>CTA Process – Whitelisting process </a:t>
            </a:r>
          </a:p>
        </p:txBody>
      </p:sp>
      <p:sp>
        <p:nvSpPr>
          <p:cNvPr id="4" name="Slide Number Placeholder 3"/>
          <p:cNvSpPr>
            <a:spLocks noGrp="1"/>
          </p:cNvSpPr>
          <p:nvPr>
            <p:ph type="sldNum" sz="quarter" idx="5"/>
          </p:nvPr>
        </p:nvSpPr>
        <p:spPr/>
        <p:txBody>
          <a:bodyPr/>
          <a:lstStyle/>
          <a:p>
            <a:fld id="{7459B1BF-E21D-B741-AAFD-AE99312BB696}" type="slidenum">
              <a:rPr lang="en-US" smtClean="0"/>
              <a:t>1</a:t>
            </a:fld>
            <a:endParaRPr lang="en-US"/>
          </a:p>
        </p:txBody>
      </p:sp>
    </p:spTree>
    <p:extLst>
      <p:ext uri="{BB962C8B-B14F-4D97-AF65-F5344CB8AC3E}">
        <p14:creationId xmlns:p14="http://schemas.microsoft.com/office/powerpoint/2010/main" val="19441555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08B259-DD29-1D00-331B-73B1C1BF1E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F6CA06-3AB1-916B-9204-BAA3358393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193A04C-AAE4-1D77-8AB2-44A70312D7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Once PE entered telemarketer name need to click on search to find the telemarketer/Aggregator</a:t>
            </a:r>
          </a:p>
        </p:txBody>
      </p:sp>
      <p:sp>
        <p:nvSpPr>
          <p:cNvPr id="4" name="Slide Number Placeholder 3">
            <a:extLst>
              <a:ext uri="{FF2B5EF4-FFF2-40B4-BE49-F238E27FC236}">
                <a16:creationId xmlns:a16="http://schemas.microsoft.com/office/drawing/2014/main" id="{28EF3926-C2CF-1005-9546-38F0CE2C4BF6}"/>
              </a:ext>
            </a:extLst>
          </p:cNvPr>
          <p:cNvSpPr>
            <a:spLocks noGrp="1"/>
          </p:cNvSpPr>
          <p:nvPr>
            <p:ph type="sldNum" sz="quarter" idx="5"/>
          </p:nvPr>
        </p:nvSpPr>
        <p:spPr/>
        <p:txBody>
          <a:bodyPr/>
          <a:lstStyle/>
          <a:p>
            <a:fld id="{7459B1BF-E21D-B741-AAFD-AE99312BB696}" type="slidenum">
              <a:rPr lang="en-US" smtClean="0"/>
              <a:t>10</a:t>
            </a:fld>
            <a:endParaRPr lang="en-US"/>
          </a:p>
        </p:txBody>
      </p:sp>
    </p:spTree>
    <p:extLst>
      <p:ext uri="{BB962C8B-B14F-4D97-AF65-F5344CB8AC3E}">
        <p14:creationId xmlns:p14="http://schemas.microsoft.com/office/powerpoint/2010/main" val="33123129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B035D-11B2-8E75-CB64-ED81C45F72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36D405A-2865-AE8C-A18A-00D38563BD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607EB0-722E-36B3-D217-00FAB3D5ACD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PE will get telemarketer name &amp; ID in a table post searching, Need to click on Proceed button to move further</a:t>
            </a:r>
          </a:p>
        </p:txBody>
      </p:sp>
      <p:sp>
        <p:nvSpPr>
          <p:cNvPr id="4" name="Slide Number Placeholder 3">
            <a:extLst>
              <a:ext uri="{FF2B5EF4-FFF2-40B4-BE49-F238E27FC236}">
                <a16:creationId xmlns:a16="http://schemas.microsoft.com/office/drawing/2014/main" id="{33D7CBC4-BF98-E3D7-283B-FB7B35F595E3}"/>
              </a:ext>
            </a:extLst>
          </p:cNvPr>
          <p:cNvSpPr>
            <a:spLocks noGrp="1"/>
          </p:cNvSpPr>
          <p:nvPr>
            <p:ph type="sldNum" sz="quarter" idx="5"/>
          </p:nvPr>
        </p:nvSpPr>
        <p:spPr/>
        <p:txBody>
          <a:bodyPr/>
          <a:lstStyle/>
          <a:p>
            <a:fld id="{7459B1BF-E21D-B741-AAFD-AE99312BB696}" type="slidenum">
              <a:rPr lang="en-US" smtClean="0"/>
              <a:t>11</a:t>
            </a:fld>
            <a:endParaRPr lang="en-US"/>
          </a:p>
        </p:txBody>
      </p:sp>
    </p:spTree>
    <p:extLst>
      <p:ext uri="{BB962C8B-B14F-4D97-AF65-F5344CB8AC3E}">
        <p14:creationId xmlns:p14="http://schemas.microsoft.com/office/powerpoint/2010/main" val="25101174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64CE41-CEE5-2788-A5B5-4D54D6E098A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3EBFE2-69D5-85CA-468D-D9D8DE45FC6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358905-71BD-0B99-5C7D-CF607E4041E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PE Name &amp; TM name will be reflected to validate along with Entity id, If found correct,  need to click on Save button.</a:t>
            </a:r>
          </a:p>
        </p:txBody>
      </p:sp>
      <p:sp>
        <p:nvSpPr>
          <p:cNvPr id="4" name="Slide Number Placeholder 3">
            <a:extLst>
              <a:ext uri="{FF2B5EF4-FFF2-40B4-BE49-F238E27FC236}">
                <a16:creationId xmlns:a16="http://schemas.microsoft.com/office/drawing/2014/main" id="{B10EFEF5-3352-7CA4-FA6B-2C6E24C5DD18}"/>
              </a:ext>
            </a:extLst>
          </p:cNvPr>
          <p:cNvSpPr>
            <a:spLocks noGrp="1"/>
          </p:cNvSpPr>
          <p:nvPr>
            <p:ph type="sldNum" sz="quarter" idx="5"/>
          </p:nvPr>
        </p:nvSpPr>
        <p:spPr/>
        <p:txBody>
          <a:bodyPr/>
          <a:lstStyle/>
          <a:p>
            <a:fld id="{7459B1BF-E21D-B741-AAFD-AE99312BB696}" type="slidenum">
              <a:rPr lang="en-US" smtClean="0"/>
              <a:t>12</a:t>
            </a:fld>
            <a:endParaRPr lang="en-US"/>
          </a:p>
        </p:txBody>
      </p:sp>
    </p:spTree>
    <p:extLst>
      <p:ext uri="{BB962C8B-B14F-4D97-AF65-F5344CB8AC3E}">
        <p14:creationId xmlns:p14="http://schemas.microsoft.com/office/powerpoint/2010/main" val="16414606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CB947F-AFD1-3FAA-BB96-6210AAF415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D294E23-5DDC-2AA3-AA5D-53146C562D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394011-559B-7720-095D-C99CC06FC6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Post clicking on save button, PE can see Request details here, Post submission of request by PE, TM Need to check request on their DLT for Further action, Like – Approve, reject &amp; Add</a:t>
            </a:r>
          </a:p>
        </p:txBody>
      </p:sp>
      <p:sp>
        <p:nvSpPr>
          <p:cNvPr id="4" name="Slide Number Placeholder 3">
            <a:extLst>
              <a:ext uri="{FF2B5EF4-FFF2-40B4-BE49-F238E27FC236}">
                <a16:creationId xmlns:a16="http://schemas.microsoft.com/office/drawing/2014/main" id="{B8F90B2B-F570-42A3-A21F-FE2096875EA6}"/>
              </a:ext>
            </a:extLst>
          </p:cNvPr>
          <p:cNvSpPr>
            <a:spLocks noGrp="1"/>
          </p:cNvSpPr>
          <p:nvPr>
            <p:ph type="sldNum" sz="quarter" idx="5"/>
          </p:nvPr>
        </p:nvSpPr>
        <p:spPr/>
        <p:txBody>
          <a:bodyPr/>
          <a:lstStyle/>
          <a:p>
            <a:fld id="{7459B1BF-E21D-B741-AAFD-AE99312BB696}" type="slidenum">
              <a:rPr lang="en-US" smtClean="0"/>
              <a:t>13</a:t>
            </a:fld>
            <a:endParaRPr lang="en-US"/>
          </a:p>
        </p:txBody>
      </p:sp>
    </p:spTree>
    <p:extLst>
      <p:ext uri="{BB962C8B-B14F-4D97-AF65-F5344CB8AC3E}">
        <p14:creationId xmlns:p14="http://schemas.microsoft.com/office/powerpoint/2010/main" val="22038825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BA51D2-6C67-8DFD-D1F1-95368D89EB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00E6FE-FA96-75D6-4984-51113A5B78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48F317-0FA4-9D89-54D3-B594C53607C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PE can check Pending request here by selecting option “Pending with TM”.  TM Details &amp; workflow chain will be available on screen. </a:t>
            </a:r>
            <a:endParaRPr lang="en-US" sz="1800" b="1" dirty="0"/>
          </a:p>
        </p:txBody>
      </p:sp>
      <p:sp>
        <p:nvSpPr>
          <p:cNvPr id="4" name="Slide Number Placeholder 3">
            <a:extLst>
              <a:ext uri="{FF2B5EF4-FFF2-40B4-BE49-F238E27FC236}">
                <a16:creationId xmlns:a16="http://schemas.microsoft.com/office/drawing/2014/main" id="{6A144B67-B6AA-58BE-0813-A0439A58BF0B}"/>
              </a:ext>
            </a:extLst>
          </p:cNvPr>
          <p:cNvSpPr>
            <a:spLocks noGrp="1"/>
          </p:cNvSpPr>
          <p:nvPr>
            <p:ph type="sldNum" sz="quarter" idx="5"/>
          </p:nvPr>
        </p:nvSpPr>
        <p:spPr/>
        <p:txBody>
          <a:bodyPr/>
          <a:lstStyle/>
          <a:p>
            <a:fld id="{7459B1BF-E21D-B741-AAFD-AE99312BB696}" type="slidenum">
              <a:rPr lang="en-US" smtClean="0"/>
              <a:t>14</a:t>
            </a:fld>
            <a:endParaRPr lang="en-US"/>
          </a:p>
        </p:txBody>
      </p:sp>
    </p:spTree>
    <p:extLst>
      <p:ext uri="{BB962C8B-B14F-4D97-AF65-F5344CB8AC3E}">
        <p14:creationId xmlns:p14="http://schemas.microsoft.com/office/powerpoint/2010/main" val="135859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2B9E1-E29D-506E-0CAE-79AD9318AE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C3C5251-51CE-8C9F-5B17-DDB43A6B35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5174E2C-2F07-FA45-9A91-25D7307F8DE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Post Clicking on “View TM Details” PE can see Telemarketer name which they added earlier. </a:t>
            </a:r>
            <a:endParaRPr lang="en-US" sz="1800" b="1" dirty="0"/>
          </a:p>
        </p:txBody>
      </p:sp>
      <p:sp>
        <p:nvSpPr>
          <p:cNvPr id="4" name="Slide Number Placeholder 3">
            <a:extLst>
              <a:ext uri="{FF2B5EF4-FFF2-40B4-BE49-F238E27FC236}">
                <a16:creationId xmlns:a16="http://schemas.microsoft.com/office/drawing/2014/main" id="{1D8EDCD5-1529-415E-4160-49A264223A1B}"/>
              </a:ext>
            </a:extLst>
          </p:cNvPr>
          <p:cNvSpPr>
            <a:spLocks noGrp="1"/>
          </p:cNvSpPr>
          <p:nvPr>
            <p:ph type="sldNum" sz="quarter" idx="5"/>
          </p:nvPr>
        </p:nvSpPr>
        <p:spPr/>
        <p:txBody>
          <a:bodyPr/>
          <a:lstStyle/>
          <a:p>
            <a:fld id="{7459B1BF-E21D-B741-AAFD-AE99312BB696}" type="slidenum">
              <a:rPr lang="en-US" smtClean="0"/>
              <a:t>15</a:t>
            </a:fld>
            <a:endParaRPr lang="en-US"/>
          </a:p>
        </p:txBody>
      </p:sp>
    </p:spTree>
    <p:extLst>
      <p:ext uri="{BB962C8B-B14F-4D97-AF65-F5344CB8AC3E}">
        <p14:creationId xmlns:p14="http://schemas.microsoft.com/office/powerpoint/2010/main" val="2491313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A6E968-0E34-A4FB-E247-C8B6A559250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2FFB64C-E350-6F48-D2DB-8D0DDE5283B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8C2463-EF0A-F2CA-ADC0-2FE48F289B2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PE can see chain of PE-TM binding by clicking “View Workflow” option as option shown in Slide 14.</a:t>
            </a:r>
            <a:endParaRPr lang="en-US" sz="1800" b="1" dirty="0"/>
          </a:p>
        </p:txBody>
      </p:sp>
      <p:sp>
        <p:nvSpPr>
          <p:cNvPr id="4" name="Slide Number Placeholder 3">
            <a:extLst>
              <a:ext uri="{FF2B5EF4-FFF2-40B4-BE49-F238E27FC236}">
                <a16:creationId xmlns:a16="http://schemas.microsoft.com/office/drawing/2014/main" id="{2D699D74-DC85-6018-AA36-BE4DFB59090C}"/>
              </a:ext>
            </a:extLst>
          </p:cNvPr>
          <p:cNvSpPr>
            <a:spLocks noGrp="1"/>
          </p:cNvSpPr>
          <p:nvPr>
            <p:ph type="sldNum" sz="quarter" idx="5"/>
          </p:nvPr>
        </p:nvSpPr>
        <p:spPr/>
        <p:txBody>
          <a:bodyPr/>
          <a:lstStyle/>
          <a:p>
            <a:fld id="{7459B1BF-E21D-B741-AAFD-AE99312BB696}" type="slidenum">
              <a:rPr lang="en-US" smtClean="0"/>
              <a:t>16</a:t>
            </a:fld>
            <a:endParaRPr lang="en-US"/>
          </a:p>
        </p:txBody>
      </p:sp>
    </p:spTree>
    <p:extLst>
      <p:ext uri="{BB962C8B-B14F-4D97-AF65-F5344CB8AC3E}">
        <p14:creationId xmlns:p14="http://schemas.microsoft.com/office/powerpoint/2010/main" val="21608764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6164D-16C0-EB6C-85F7-B3EE648F72C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983F4E-2B49-A25B-2E0F-E8C3BD0BAB7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116D1C-B893-F0DB-8899-A52CF25BA6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Post Login as Telemarketer on DLT, </a:t>
            </a:r>
            <a:r>
              <a:rPr lang="en-IN" sz="1800" b="1" dirty="0">
                <a:effectLst/>
                <a:latin typeface="Times New Roman" panose="02020603050405020304" pitchFamily="18" charset="0"/>
                <a:ea typeface="Times New Roman" panose="02020603050405020304" pitchFamily="18" charset="0"/>
              </a:rPr>
              <a:t>Go to the </a:t>
            </a:r>
            <a:r>
              <a:rPr lang="en-IN" sz="1800" b="1" u="sng" dirty="0">
                <a:effectLst/>
                <a:latin typeface="Times New Roman" panose="02020603050405020304" pitchFamily="18" charset="0"/>
                <a:ea typeface="Times New Roman" panose="02020603050405020304" pitchFamily="18" charset="0"/>
              </a:rPr>
              <a:t>“Manage SMS Workflow</a:t>
            </a:r>
            <a:r>
              <a:rPr lang="en-IN" sz="1800" b="1" dirty="0">
                <a:effectLst/>
                <a:latin typeface="Times New Roman" panose="02020603050405020304" pitchFamily="18" charset="0"/>
                <a:ea typeface="Times New Roman" panose="02020603050405020304" pitchFamily="18" charset="0"/>
              </a:rPr>
              <a:t>” , Click on Pending with TM option to view pending request for action, if request found pending click on View TM Details for further action</a:t>
            </a:r>
            <a:endParaRPr lang="en-US" sz="1800" b="1" dirty="0"/>
          </a:p>
        </p:txBody>
      </p:sp>
      <p:sp>
        <p:nvSpPr>
          <p:cNvPr id="4" name="Slide Number Placeholder 3">
            <a:extLst>
              <a:ext uri="{FF2B5EF4-FFF2-40B4-BE49-F238E27FC236}">
                <a16:creationId xmlns:a16="http://schemas.microsoft.com/office/drawing/2014/main" id="{F204C354-0B50-6536-E2AB-7C8BCDF53A2B}"/>
              </a:ext>
            </a:extLst>
          </p:cNvPr>
          <p:cNvSpPr>
            <a:spLocks noGrp="1"/>
          </p:cNvSpPr>
          <p:nvPr>
            <p:ph type="sldNum" sz="quarter" idx="5"/>
          </p:nvPr>
        </p:nvSpPr>
        <p:spPr/>
        <p:txBody>
          <a:bodyPr/>
          <a:lstStyle/>
          <a:p>
            <a:fld id="{7459B1BF-E21D-B741-AAFD-AE99312BB696}" type="slidenum">
              <a:rPr lang="en-US" smtClean="0"/>
              <a:t>17</a:t>
            </a:fld>
            <a:endParaRPr lang="en-US"/>
          </a:p>
        </p:txBody>
      </p:sp>
    </p:spTree>
    <p:extLst>
      <p:ext uri="{BB962C8B-B14F-4D97-AF65-F5344CB8AC3E}">
        <p14:creationId xmlns:p14="http://schemas.microsoft.com/office/powerpoint/2010/main" val="29638663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83CB08-23DE-ADC7-3A9F-9AE3C28B4E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1A5506-40CC-FEC5-69CF-A3F2AAD253B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B932A7-4813-25F4-9CD0-A6F9BA56229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Post </a:t>
            </a:r>
            <a:r>
              <a:rPr lang="en-IN" sz="1800" b="1" dirty="0">
                <a:effectLst/>
                <a:latin typeface="Times New Roman" panose="02020603050405020304" pitchFamily="18" charset="0"/>
                <a:ea typeface="Times New Roman" panose="02020603050405020304" pitchFamily="18" charset="0"/>
              </a:rPr>
              <a:t>Clicking on View TM workflow, to see PE &amp; TM name &amp; Further action. </a:t>
            </a:r>
            <a:endParaRPr lang="en-US" sz="1800" b="1" dirty="0"/>
          </a:p>
        </p:txBody>
      </p:sp>
      <p:sp>
        <p:nvSpPr>
          <p:cNvPr id="4" name="Slide Number Placeholder 3">
            <a:extLst>
              <a:ext uri="{FF2B5EF4-FFF2-40B4-BE49-F238E27FC236}">
                <a16:creationId xmlns:a16="http://schemas.microsoft.com/office/drawing/2014/main" id="{9A4D932E-50A4-E452-E2FD-614FD3E7C00A}"/>
              </a:ext>
            </a:extLst>
          </p:cNvPr>
          <p:cNvSpPr>
            <a:spLocks noGrp="1"/>
          </p:cNvSpPr>
          <p:nvPr>
            <p:ph type="sldNum" sz="quarter" idx="5"/>
          </p:nvPr>
        </p:nvSpPr>
        <p:spPr/>
        <p:txBody>
          <a:bodyPr/>
          <a:lstStyle/>
          <a:p>
            <a:fld id="{7459B1BF-E21D-B741-AAFD-AE99312BB696}" type="slidenum">
              <a:rPr lang="en-US" smtClean="0"/>
              <a:t>18</a:t>
            </a:fld>
            <a:endParaRPr lang="en-US"/>
          </a:p>
        </p:txBody>
      </p:sp>
    </p:spTree>
    <p:extLst>
      <p:ext uri="{BB962C8B-B14F-4D97-AF65-F5344CB8AC3E}">
        <p14:creationId xmlns:p14="http://schemas.microsoft.com/office/powerpoint/2010/main" val="17322263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920D35-1199-9F86-E7E8-245C902A0B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FC3932-834E-DA58-8548-B563B904196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237D63E-A207-BA8A-7329-0F21CD99207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2800" b="1" dirty="0">
                <a:effectLst/>
              </a:rPr>
              <a:t>When TM will Click on Add button as shown in last slide, A drop down list will appear to search TM or TMD by selecting DLT Id OR TM Name for further request</a:t>
            </a:r>
            <a:endParaRPr lang="en-US" sz="1800" b="1" dirty="0"/>
          </a:p>
        </p:txBody>
      </p:sp>
      <p:sp>
        <p:nvSpPr>
          <p:cNvPr id="4" name="Slide Number Placeholder 3">
            <a:extLst>
              <a:ext uri="{FF2B5EF4-FFF2-40B4-BE49-F238E27FC236}">
                <a16:creationId xmlns:a16="http://schemas.microsoft.com/office/drawing/2014/main" id="{F49F4FAA-4157-A3C3-E889-D80002813CDF}"/>
              </a:ext>
            </a:extLst>
          </p:cNvPr>
          <p:cNvSpPr>
            <a:spLocks noGrp="1"/>
          </p:cNvSpPr>
          <p:nvPr>
            <p:ph type="sldNum" sz="quarter" idx="5"/>
          </p:nvPr>
        </p:nvSpPr>
        <p:spPr/>
        <p:txBody>
          <a:bodyPr/>
          <a:lstStyle/>
          <a:p>
            <a:fld id="{7459B1BF-E21D-B741-AAFD-AE99312BB696}" type="slidenum">
              <a:rPr lang="en-US" smtClean="0"/>
              <a:t>19</a:t>
            </a:fld>
            <a:endParaRPr lang="en-US"/>
          </a:p>
        </p:txBody>
      </p:sp>
    </p:spTree>
    <p:extLst>
      <p:ext uri="{BB962C8B-B14F-4D97-AF65-F5344CB8AC3E}">
        <p14:creationId xmlns:p14="http://schemas.microsoft.com/office/powerpoint/2010/main" val="24972538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ptos"/>
                <a:ea typeface="Times New Roman" panose="02020603050405020304" pitchFamily="18" charset="0"/>
                <a:cs typeface="Arial" panose="020B0604020202020204" pitchFamily="34" charset="0"/>
              </a:rPr>
              <a:t>TCCCPR 2018. – PE-TM Chain</a:t>
            </a:r>
            <a:endParaRPr lang="en-US" sz="2000" dirty="0"/>
          </a:p>
        </p:txBody>
      </p:sp>
      <p:sp>
        <p:nvSpPr>
          <p:cNvPr id="4" name="Slide Number Placeholder 3"/>
          <p:cNvSpPr>
            <a:spLocks noGrp="1"/>
          </p:cNvSpPr>
          <p:nvPr>
            <p:ph type="sldNum" sz="quarter" idx="5"/>
          </p:nvPr>
        </p:nvSpPr>
        <p:spPr/>
        <p:txBody>
          <a:bodyPr/>
          <a:lstStyle/>
          <a:p>
            <a:fld id="{7459B1BF-E21D-B741-AAFD-AE99312BB696}" type="slidenum">
              <a:rPr lang="en-US" smtClean="0"/>
              <a:t>2</a:t>
            </a:fld>
            <a:endParaRPr lang="en-US"/>
          </a:p>
        </p:txBody>
      </p:sp>
    </p:spTree>
    <p:extLst>
      <p:ext uri="{BB962C8B-B14F-4D97-AF65-F5344CB8AC3E}">
        <p14:creationId xmlns:p14="http://schemas.microsoft.com/office/powerpoint/2010/main" val="1384563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E15990-7126-1CEA-7525-23EB0A2247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821858-EDAF-C256-AE5E-ED5F3CFCF7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CD3B498-6463-2D9C-6002-C2B08D008E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ptos"/>
                <a:ea typeface="Times New Roman" panose="02020603050405020304" pitchFamily="18" charset="0"/>
                <a:cs typeface="Arial" panose="020B0604020202020204" pitchFamily="34" charset="0"/>
              </a:rPr>
              <a:t>Workflow – Traffic Journey from PE to End User.</a:t>
            </a:r>
            <a:endParaRPr lang="en-US" sz="2000" dirty="0"/>
          </a:p>
        </p:txBody>
      </p:sp>
      <p:sp>
        <p:nvSpPr>
          <p:cNvPr id="4" name="Slide Number Placeholder 3">
            <a:extLst>
              <a:ext uri="{FF2B5EF4-FFF2-40B4-BE49-F238E27FC236}">
                <a16:creationId xmlns:a16="http://schemas.microsoft.com/office/drawing/2014/main" id="{6592073C-C7A6-0890-24EA-291F4DBCB9B1}"/>
              </a:ext>
            </a:extLst>
          </p:cNvPr>
          <p:cNvSpPr>
            <a:spLocks noGrp="1"/>
          </p:cNvSpPr>
          <p:nvPr>
            <p:ph type="sldNum" sz="quarter" idx="5"/>
          </p:nvPr>
        </p:nvSpPr>
        <p:spPr/>
        <p:txBody>
          <a:bodyPr/>
          <a:lstStyle/>
          <a:p>
            <a:fld id="{7459B1BF-E21D-B741-AAFD-AE99312BB696}" type="slidenum">
              <a:rPr lang="en-US" smtClean="0"/>
              <a:t>20</a:t>
            </a:fld>
            <a:endParaRPr lang="en-US"/>
          </a:p>
        </p:txBody>
      </p:sp>
    </p:spTree>
    <p:extLst>
      <p:ext uri="{BB962C8B-B14F-4D97-AF65-F5344CB8AC3E}">
        <p14:creationId xmlns:p14="http://schemas.microsoft.com/office/powerpoint/2010/main" val="19494547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AE642-F80A-EB2A-8384-D6C6A7BBD5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9ECE338-8EAA-4F33-A2E1-F0DAECD9CD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0C45EB0-BD36-A749-0B18-C2E9960BC1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latin typeface="Aptos"/>
                <a:ea typeface="Times New Roman" panose="02020603050405020304" pitchFamily="18" charset="0"/>
                <a:cs typeface="Arial" panose="020B0604020202020204" pitchFamily="34" charset="0"/>
              </a:rPr>
              <a:t>TCCCPR 2018. - CTA</a:t>
            </a:r>
            <a:endParaRPr lang="en-US" sz="2000" dirty="0"/>
          </a:p>
        </p:txBody>
      </p:sp>
      <p:sp>
        <p:nvSpPr>
          <p:cNvPr id="4" name="Slide Number Placeholder 3">
            <a:extLst>
              <a:ext uri="{FF2B5EF4-FFF2-40B4-BE49-F238E27FC236}">
                <a16:creationId xmlns:a16="http://schemas.microsoft.com/office/drawing/2014/main" id="{DBB4C316-9C42-4B0B-D44B-97A196652642}"/>
              </a:ext>
            </a:extLst>
          </p:cNvPr>
          <p:cNvSpPr>
            <a:spLocks noGrp="1"/>
          </p:cNvSpPr>
          <p:nvPr>
            <p:ph type="sldNum" sz="quarter" idx="5"/>
          </p:nvPr>
        </p:nvSpPr>
        <p:spPr/>
        <p:txBody>
          <a:bodyPr/>
          <a:lstStyle/>
          <a:p>
            <a:fld id="{7459B1BF-E21D-B741-AAFD-AE99312BB696}" type="slidenum">
              <a:rPr lang="en-US" smtClean="0"/>
              <a:t>3</a:t>
            </a:fld>
            <a:endParaRPr lang="en-US"/>
          </a:p>
        </p:txBody>
      </p:sp>
    </p:spTree>
    <p:extLst>
      <p:ext uri="{BB962C8B-B14F-4D97-AF65-F5344CB8AC3E}">
        <p14:creationId xmlns:p14="http://schemas.microsoft.com/office/powerpoint/2010/main" val="3969915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800" dirty="0">
                <a:effectLst/>
                <a:latin typeface="Aptos" panose="020B0004020202020204" pitchFamily="34" charset="0"/>
                <a:ea typeface="Aptos" panose="020B0004020202020204" pitchFamily="34" charset="0"/>
                <a:cs typeface="Times New Roman" panose="02020603050405020304" pitchFamily="18" charset="0"/>
              </a:rPr>
              <a:t>Need to Login by clicking </a:t>
            </a:r>
            <a:r>
              <a:rPr lang="en-GB" sz="1800" u="sng" kern="100" dirty="0">
                <a:solidFill>
                  <a:srgbClr val="467886"/>
                </a:solidFill>
                <a:effectLst/>
                <a:latin typeface="Aptos" panose="020B0004020202020204" pitchFamily="34" charset="0"/>
                <a:ea typeface="Aptos" panose="020B0004020202020204" pitchFamily="34" charset="0"/>
                <a:cs typeface="Arial" panose="020B0604020202020204" pitchFamily="34" charset="0"/>
                <a:hlinkClick r:id="rId3"/>
              </a:rPr>
              <a:t>https://www.airtel.in/business/commercial-communication/home</a:t>
            </a:r>
            <a:r>
              <a:rPr lang="en-IN" sz="1800" dirty="0">
                <a:effectLst/>
                <a:latin typeface="Aptos" panose="020B0004020202020204" pitchFamily="34" charset="0"/>
                <a:ea typeface="Aptos" panose="020B0004020202020204" pitchFamily="34" charset="0"/>
                <a:cs typeface="Times New Roman" panose="02020603050405020304" pitchFamily="18" charset="0"/>
              </a:rPr>
              <a:t> as a enterprise by using your credentials.</a:t>
            </a:r>
            <a:endParaRPr lang="en-US" sz="2000" b="1" dirty="0"/>
          </a:p>
        </p:txBody>
      </p:sp>
      <p:sp>
        <p:nvSpPr>
          <p:cNvPr id="4" name="Slide Number Placeholder 3"/>
          <p:cNvSpPr>
            <a:spLocks noGrp="1"/>
          </p:cNvSpPr>
          <p:nvPr>
            <p:ph type="sldNum" sz="quarter" idx="5"/>
          </p:nvPr>
        </p:nvSpPr>
        <p:spPr/>
        <p:txBody>
          <a:bodyPr/>
          <a:lstStyle/>
          <a:p>
            <a:fld id="{7459B1BF-E21D-B741-AAFD-AE99312BB696}" type="slidenum">
              <a:rPr lang="en-US" smtClean="0"/>
              <a:t>4</a:t>
            </a:fld>
            <a:endParaRPr lang="en-US"/>
          </a:p>
        </p:txBody>
      </p:sp>
    </p:spTree>
    <p:extLst>
      <p:ext uri="{BB962C8B-B14F-4D97-AF65-F5344CB8AC3E}">
        <p14:creationId xmlns:p14="http://schemas.microsoft.com/office/powerpoint/2010/main" val="2876633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E13266-6179-2622-29BA-22D580A460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B2C6BC9-E696-0B6A-24CE-ED12209BF22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B3E4C15-C821-0069-A893-2A8953D42CD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Post Login on DLT – Click on </a:t>
            </a:r>
            <a:r>
              <a:rPr lang="en-IN" sz="2000" b="1" dirty="0">
                <a:effectLst/>
                <a:latin typeface="Aptos" panose="020B0004020202020204" pitchFamily="34" charset="0"/>
                <a:ea typeface="Aptos" panose="020B0004020202020204" pitchFamily="34" charset="0"/>
                <a:cs typeface="Times New Roman" panose="02020603050405020304" pitchFamily="18" charset="0"/>
              </a:rPr>
              <a:t>Manage SMS Workflow from Left Menu Bar</a:t>
            </a:r>
            <a:endParaRPr lang="en-US" sz="2400" b="1" dirty="0"/>
          </a:p>
        </p:txBody>
      </p:sp>
      <p:sp>
        <p:nvSpPr>
          <p:cNvPr id="4" name="Slide Number Placeholder 3">
            <a:extLst>
              <a:ext uri="{FF2B5EF4-FFF2-40B4-BE49-F238E27FC236}">
                <a16:creationId xmlns:a16="http://schemas.microsoft.com/office/drawing/2014/main" id="{ACC6B3D7-6F59-32B8-8F90-F3FBDD812234}"/>
              </a:ext>
            </a:extLst>
          </p:cNvPr>
          <p:cNvSpPr>
            <a:spLocks noGrp="1"/>
          </p:cNvSpPr>
          <p:nvPr>
            <p:ph type="sldNum" sz="quarter" idx="5"/>
          </p:nvPr>
        </p:nvSpPr>
        <p:spPr/>
        <p:txBody>
          <a:bodyPr/>
          <a:lstStyle/>
          <a:p>
            <a:fld id="{7459B1BF-E21D-B741-AAFD-AE99312BB696}" type="slidenum">
              <a:rPr lang="en-US" smtClean="0"/>
              <a:t>5</a:t>
            </a:fld>
            <a:endParaRPr lang="en-US"/>
          </a:p>
        </p:txBody>
      </p:sp>
    </p:spTree>
    <p:extLst>
      <p:ext uri="{BB962C8B-B14F-4D97-AF65-F5344CB8AC3E}">
        <p14:creationId xmlns:p14="http://schemas.microsoft.com/office/powerpoint/2010/main" val="15362186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B3722-9B61-2E93-55AE-4F9A5E0A6B9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8230030-587D-AA64-2278-F98323E6FD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626594-5F44-A5CC-6DF8-FC3D5581281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000" b="1" dirty="0"/>
              <a:t>Need to click on top right corner option given as </a:t>
            </a:r>
            <a:r>
              <a:rPr lang="en-US" sz="2000" b="1" dirty="0">
                <a:sym typeface="Wingdings" pitchFamily="2" charset="2"/>
              </a:rPr>
              <a:t></a:t>
            </a:r>
            <a:r>
              <a:rPr lang="en-US" sz="2000" b="1" dirty="0"/>
              <a:t> </a:t>
            </a:r>
            <a:r>
              <a:rPr lang="en-IN" sz="3200" b="1" i="0" u="none" strike="noStrike" dirty="0">
                <a:solidFill>
                  <a:srgbClr val="E40000"/>
                </a:solidFill>
                <a:effectLst/>
                <a:latin typeface="Tondo"/>
              </a:rPr>
              <a:t>Click here to register New PE-TM Relationship Mapping.</a:t>
            </a:r>
            <a:endParaRPr lang="en-US" sz="2000" b="1" dirty="0"/>
          </a:p>
        </p:txBody>
      </p:sp>
      <p:sp>
        <p:nvSpPr>
          <p:cNvPr id="4" name="Slide Number Placeholder 3">
            <a:extLst>
              <a:ext uri="{FF2B5EF4-FFF2-40B4-BE49-F238E27FC236}">
                <a16:creationId xmlns:a16="http://schemas.microsoft.com/office/drawing/2014/main" id="{ADBA378F-7CA4-209D-7BB8-395FA9ED2017}"/>
              </a:ext>
            </a:extLst>
          </p:cNvPr>
          <p:cNvSpPr>
            <a:spLocks noGrp="1"/>
          </p:cNvSpPr>
          <p:nvPr>
            <p:ph type="sldNum" sz="quarter" idx="5"/>
          </p:nvPr>
        </p:nvSpPr>
        <p:spPr/>
        <p:txBody>
          <a:bodyPr/>
          <a:lstStyle/>
          <a:p>
            <a:fld id="{7459B1BF-E21D-B741-AAFD-AE99312BB696}" type="slidenum">
              <a:rPr lang="en-US" smtClean="0"/>
              <a:t>6</a:t>
            </a:fld>
            <a:endParaRPr lang="en-US"/>
          </a:p>
        </p:txBody>
      </p:sp>
    </p:spTree>
    <p:extLst>
      <p:ext uri="{BB962C8B-B14F-4D97-AF65-F5344CB8AC3E}">
        <p14:creationId xmlns:p14="http://schemas.microsoft.com/office/powerpoint/2010/main" val="1884891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PE Need to Click on </a:t>
            </a:r>
            <a:r>
              <a:rPr lang="en-IN" sz="1800" b="1" dirty="0">
                <a:effectLst/>
                <a:latin typeface="Aptos" panose="020B0004020202020204" pitchFamily="34" charset="0"/>
                <a:ea typeface="Aptos" panose="020B0004020202020204" pitchFamily="34" charset="0"/>
                <a:cs typeface="Times New Roman" panose="02020603050405020304" pitchFamily="18" charset="0"/>
              </a:rPr>
              <a:t>“Start Creating”</a:t>
            </a:r>
            <a:r>
              <a:rPr lang="en-IN" sz="2800" b="1" dirty="0">
                <a:effectLst/>
              </a:rPr>
              <a:t> button to start the journey of PE-TM Binding.</a:t>
            </a:r>
            <a:endParaRPr lang="en-US" sz="1800" b="1" dirty="0"/>
          </a:p>
        </p:txBody>
      </p:sp>
      <p:sp>
        <p:nvSpPr>
          <p:cNvPr id="4" name="Slide Number Placeholder 3"/>
          <p:cNvSpPr>
            <a:spLocks noGrp="1"/>
          </p:cNvSpPr>
          <p:nvPr>
            <p:ph type="sldNum" sz="quarter" idx="5"/>
          </p:nvPr>
        </p:nvSpPr>
        <p:spPr/>
        <p:txBody>
          <a:bodyPr/>
          <a:lstStyle/>
          <a:p>
            <a:fld id="{7459B1BF-E21D-B741-AAFD-AE99312BB696}" type="slidenum">
              <a:rPr lang="en-US" smtClean="0"/>
              <a:t>7</a:t>
            </a:fld>
            <a:endParaRPr lang="en-US"/>
          </a:p>
        </p:txBody>
      </p:sp>
    </p:spTree>
    <p:extLst>
      <p:ext uri="{BB962C8B-B14F-4D97-AF65-F5344CB8AC3E}">
        <p14:creationId xmlns:p14="http://schemas.microsoft.com/office/powerpoint/2010/main" val="3368966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B91A47-E4A8-EEF4-641A-4AB140568F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E88659-DCDA-6E3C-060E-A92CB1B9442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BEDE711-5497-64B3-334B-0E26ED4C62A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Post Clicking on </a:t>
            </a:r>
            <a:r>
              <a:rPr lang="en-IN" sz="1800" b="1" dirty="0">
                <a:effectLst/>
                <a:latin typeface="Aptos" panose="020B0004020202020204" pitchFamily="34" charset="0"/>
                <a:ea typeface="Aptos" panose="020B0004020202020204" pitchFamily="34" charset="0"/>
                <a:cs typeface="Times New Roman" panose="02020603050405020304" pitchFamily="18" charset="0"/>
              </a:rPr>
              <a:t>“Start Creating”</a:t>
            </a:r>
            <a:r>
              <a:rPr lang="en-IN" sz="2800" b="1" dirty="0">
                <a:effectLst/>
              </a:rPr>
              <a:t> a drop down will be visible, Need to select any one option to search your telemarketer, PE can search telemarketer by Name, DLT ID (Entity Id ) &amp; Reference id</a:t>
            </a:r>
            <a:endParaRPr lang="en-US" sz="1800" b="1" dirty="0"/>
          </a:p>
        </p:txBody>
      </p:sp>
      <p:sp>
        <p:nvSpPr>
          <p:cNvPr id="4" name="Slide Number Placeholder 3">
            <a:extLst>
              <a:ext uri="{FF2B5EF4-FFF2-40B4-BE49-F238E27FC236}">
                <a16:creationId xmlns:a16="http://schemas.microsoft.com/office/drawing/2014/main" id="{CA82605B-605E-9C59-3FDC-784141EF7E5B}"/>
              </a:ext>
            </a:extLst>
          </p:cNvPr>
          <p:cNvSpPr>
            <a:spLocks noGrp="1"/>
          </p:cNvSpPr>
          <p:nvPr>
            <p:ph type="sldNum" sz="quarter" idx="5"/>
          </p:nvPr>
        </p:nvSpPr>
        <p:spPr/>
        <p:txBody>
          <a:bodyPr/>
          <a:lstStyle/>
          <a:p>
            <a:fld id="{7459B1BF-E21D-B741-AAFD-AE99312BB696}" type="slidenum">
              <a:rPr lang="en-US" smtClean="0"/>
              <a:t>8</a:t>
            </a:fld>
            <a:endParaRPr lang="en-US"/>
          </a:p>
        </p:txBody>
      </p:sp>
    </p:spTree>
    <p:extLst>
      <p:ext uri="{BB962C8B-B14F-4D97-AF65-F5344CB8AC3E}">
        <p14:creationId xmlns:p14="http://schemas.microsoft.com/office/powerpoint/2010/main" val="19677033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7EC000-5892-12FB-A166-4974FDB6AF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545CEC-DA09-D62D-ACCB-1107E7E8F6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F025DF-7B98-0DB6-E5B9-2ECC1EFB7C4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t>PE need to enter telemarketer/Aggregator name here to search the telemarketer after selecting Name in drop down list.</a:t>
            </a:r>
          </a:p>
        </p:txBody>
      </p:sp>
      <p:sp>
        <p:nvSpPr>
          <p:cNvPr id="4" name="Slide Number Placeholder 3">
            <a:extLst>
              <a:ext uri="{FF2B5EF4-FFF2-40B4-BE49-F238E27FC236}">
                <a16:creationId xmlns:a16="http://schemas.microsoft.com/office/drawing/2014/main" id="{0D8FE0AB-E0EE-BC05-CBBB-F8E709FA2832}"/>
              </a:ext>
            </a:extLst>
          </p:cNvPr>
          <p:cNvSpPr>
            <a:spLocks noGrp="1"/>
          </p:cNvSpPr>
          <p:nvPr>
            <p:ph type="sldNum" sz="quarter" idx="5"/>
          </p:nvPr>
        </p:nvSpPr>
        <p:spPr/>
        <p:txBody>
          <a:bodyPr/>
          <a:lstStyle/>
          <a:p>
            <a:fld id="{7459B1BF-E21D-B741-AAFD-AE99312BB696}" type="slidenum">
              <a:rPr lang="en-US" smtClean="0"/>
              <a:t>9</a:t>
            </a:fld>
            <a:endParaRPr lang="en-US"/>
          </a:p>
        </p:txBody>
      </p:sp>
    </p:spTree>
    <p:extLst>
      <p:ext uri="{BB962C8B-B14F-4D97-AF65-F5344CB8AC3E}">
        <p14:creationId xmlns:p14="http://schemas.microsoft.com/office/powerpoint/2010/main" val="2772669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7FB7C-F865-374C-B9DF-21FE168A9D7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A3A946A-CDF8-5B48-A643-1BFF37685C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241571B-5BAB-8F49-8CC9-991B134C74DD}"/>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46BBBCD3-E920-AF40-91E8-FE6888A7F54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335E42-E286-4C49-A424-9D4AFBF159F6}"/>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23056922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12A9EC-FC4A-9D47-ABBC-1360AB910D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3BD303-1A6E-CA43-9338-FB4995764A52}"/>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D4DBB3-386F-8D4F-AC0B-E9DCDEA1A1C9}"/>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BA9010D7-73A7-CC42-851D-68A5498DCD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F7F56AF-B727-944C-A021-D67F106BB969}"/>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6594876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AE92EC5-9C28-294A-A9B6-708C680122C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7867A88-11BD-3041-994C-B7CF2B258D5C}"/>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BC78D7F-7F44-C54F-89AA-7796E131D276}"/>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22F63394-15CA-1242-B067-5FC395F604B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777AB72-3370-D84B-BD20-1BF3EB07585A}"/>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1119692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1DE286-CA22-DA4F-AA2C-1F93CC1383A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A23BC94-2AC2-3148-88D9-ACBB89AE42E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4504E76-8EC7-6D46-9C44-960E0BD90484}"/>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30401C2B-83C1-BD4F-87BF-07018A0C129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FF62F74-C089-4B4E-8707-DCBAD92E7CEC}"/>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36763914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564FF-477C-BB4E-8BDA-FD33DA1D196F}"/>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0C95D72-D84F-4549-A108-3CCC34A0767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FB464219-EC92-8845-B92B-7B6AE110AB3F}"/>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68D1BDD9-693E-0640-A823-A76C21947FE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0050BF5-EC43-5843-8E5E-37207D01A147}"/>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17244731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86D8C9-691C-0A47-9EB2-21FEA798D48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4825F17-A4DB-814C-9161-230C59C9B98F}"/>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684FE6-F034-0F49-9F14-0642D866C0AA}"/>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3BCBEE8F-299D-D046-A710-5FCBD5368037}"/>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6" name="Footer Placeholder 5">
            <a:extLst>
              <a:ext uri="{FF2B5EF4-FFF2-40B4-BE49-F238E27FC236}">
                <a16:creationId xmlns:a16="http://schemas.microsoft.com/office/drawing/2014/main" id="{FEAC79C5-411E-6147-A0ED-8A181DE1EBF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EF9017-8E1C-E844-9A1D-E8EF918248B3}"/>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246959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F711B-73FC-1643-B563-04130A6CFC7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35AB477E-62E0-9E49-9634-75AE8ADBC08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7D3EE1F8-D6E8-7C4B-8D63-8FB3621B86D0}"/>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FF50FEE-E85C-684D-B34A-EC65664B629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9E7C5BC-0F51-5D4A-BC9E-DA48F499E266}"/>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6546E80-13C8-DE4A-8939-C1023E188E5D}"/>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8" name="Footer Placeholder 7">
            <a:extLst>
              <a:ext uri="{FF2B5EF4-FFF2-40B4-BE49-F238E27FC236}">
                <a16:creationId xmlns:a16="http://schemas.microsoft.com/office/drawing/2014/main" id="{95107796-FBF9-F94C-8FC5-7564E61B83C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1957257-C485-E747-8409-854B453C229C}"/>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22802274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D66D11-71BD-DC47-8A2A-3135E329F5D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C57EA99-EA85-5A4A-B069-B64523FE5C98}"/>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4" name="Footer Placeholder 3">
            <a:extLst>
              <a:ext uri="{FF2B5EF4-FFF2-40B4-BE49-F238E27FC236}">
                <a16:creationId xmlns:a16="http://schemas.microsoft.com/office/drawing/2014/main" id="{AC26B606-492C-EE47-8D62-BE867E3786F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F7DEE4E-B037-634A-8094-9F131D94034C}"/>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597279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7565511-265D-1A4C-8DBE-7ED9640C5F02}"/>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3" name="Footer Placeholder 2">
            <a:extLst>
              <a:ext uri="{FF2B5EF4-FFF2-40B4-BE49-F238E27FC236}">
                <a16:creationId xmlns:a16="http://schemas.microsoft.com/office/drawing/2014/main" id="{3C845A2D-2013-3D44-B206-749AD877C8F5}"/>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0910A40-196F-1A40-8FDF-F005FAF3FB56}"/>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3812670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247DD3-0762-694F-8874-46777ACC288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054889-364C-7D40-9C5D-AC7BFAF5822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E55C93B-0DF4-184F-8554-F3DF4828059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CBEA820-0A09-654E-ADC7-1342C06E2313}"/>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6" name="Footer Placeholder 5">
            <a:extLst>
              <a:ext uri="{FF2B5EF4-FFF2-40B4-BE49-F238E27FC236}">
                <a16:creationId xmlns:a16="http://schemas.microsoft.com/office/drawing/2014/main" id="{17A1A2D4-6CC1-B142-8E9B-E2F95153631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C944866-75AA-8948-99FF-ABDB6C9F0C15}"/>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26614794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5FAEF6-987A-0646-B96A-7E2634D0143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4E3195EF-7C55-A849-8263-16FDF9854F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6771D1C-A974-F340-84C8-54FC8C2907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865A24B-650A-BC48-98EE-45265A87D816}"/>
              </a:ext>
            </a:extLst>
          </p:cNvPr>
          <p:cNvSpPr>
            <a:spLocks noGrp="1"/>
          </p:cNvSpPr>
          <p:nvPr>
            <p:ph type="dt" sz="half" idx="10"/>
          </p:nvPr>
        </p:nvSpPr>
        <p:spPr/>
        <p:txBody>
          <a:bodyPr/>
          <a:lstStyle/>
          <a:p>
            <a:fld id="{286A22EC-9E88-334E-A99A-16B317D9BDD9}" type="datetimeFigureOut">
              <a:rPr lang="en-US" smtClean="0"/>
              <a:t>10/24/24</a:t>
            </a:fld>
            <a:endParaRPr lang="en-US"/>
          </a:p>
        </p:txBody>
      </p:sp>
      <p:sp>
        <p:nvSpPr>
          <p:cNvPr id="6" name="Footer Placeholder 5">
            <a:extLst>
              <a:ext uri="{FF2B5EF4-FFF2-40B4-BE49-F238E27FC236}">
                <a16:creationId xmlns:a16="http://schemas.microsoft.com/office/drawing/2014/main" id="{01139306-9A46-2949-B526-E39141E6462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9D14E55-DFC0-EC4F-BB2B-98FFACA22174}"/>
              </a:ext>
            </a:extLst>
          </p:cNvPr>
          <p:cNvSpPr>
            <a:spLocks noGrp="1"/>
          </p:cNvSpPr>
          <p:nvPr>
            <p:ph type="sldNum" sz="quarter" idx="12"/>
          </p:nvPr>
        </p:nvSpPr>
        <p:spPr/>
        <p:txBody>
          <a:bodyPr/>
          <a:lstStyle/>
          <a:p>
            <a:fld id="{116CC5CA-A7C1-F44F-9CC0-8A4B85A7750E}" type="slidenum">
              <a:rPr lang="en-US" smtClean="0"/>
              <a:t>‹#›</a:t>
            </a:fld>
            <a:endParaRPr lang="en-US"/>
          </a:p>
        </p:txBody>
      </p:sp>
    </p:spTree>
    <p:extLst>
      <p:ext uri="{BB962C8B-B14F-4D97-AF65-F5344CB8AC3E}">
        <p14:creationId xmlns:p14="http://schemas.microsoft.com/office/powerpoint/2010/main" val="150630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4902B61-B3AA-5247-81D6-50DD4C93D94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601D12-7943-0A4E-BFF3-292B3F1757C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F1E1657-50D7-964F-9188-167CCD7853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6A22EC-9E88-334E-A99A-16B317D9BDD9}" type="datetimeFigureOut">
              <a:rPr lang="en-US" smtClean="0"/>
              <a:t>10/24/24</a:t>
            </a:fld>
            <a:endParaRPr lang="en-US"/>
          </a:p>
        </p:txBody>
      </p:sp>
      <p:sp>
        <p:nvSpPr>
          <p:cNvPr id="5" name="Footer Placeholder 4">
            <a:extLst>
              <a:ext uri="{FF2B5EF4-FFF2-40B4-BE49-F238E27FC236}">
                <a16:creationId xmlns:a16="http://schemas.microsoft.com/office/drawing/2014/main" id="{B5503AF3-929B-424C-8202-59754EFB511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56EE61E-1174-5F44-A0C0-B87323BB60F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6CC5CA-A7C1-F44F-9CC0-8A4B85A7750E}" type="slidenum">
              <a:rPr lang="en-US" smtClean="0"/>
              <a:t>‹#›</a:t>
            </a:fld>
            <a:endParaRPr lang="en-US"/>
          </a:p>
        </p:txBody>
      </p:sp>
    </p:spTree>
    <p:extLst>
      <p:ext uri="{BB962C8B-B14F-4D97-AF65-F5344CB8AC3E}">
        <p14:creationId xmlns:p14="http://schemas.microsoft.com/office/powerpoint/2010/main" val="3325526619"/>
      </p:ext>
    </p:extLst>
  </p:cSld>
  <p:clrMap bg1="lt1" tx1="dk1" bg2="lt2" tx2="dk2" accent1="accent1" accent2="accent2" accent3="accent3" accent4="accent4" accent5="accent5" accent6="accent6" hlink="hlink" folHlink="folHlink"/>
  <p:sldLayoutIdLst>
    <p:sldLayoutId id="2147483775" r:id="rId1"/>
    <p:sldLayoutId id="2147483776" r:id="rId2"/>
    <p:sldLayoutId id="2147483777" r:id="rId3"/>
    <p:sldLayoutId id="2147483778" r:id="rId4"/>
    <p:sldLayoutId id="2147483779" r:id="rId5"/>
    <p:sldLayoutId id="2147483780" r:id="rId6"/>
    <p:sldLayoutId id="2147483781" r:id="rId7"/>
    <p:sldLayoutId id="2147483782" r:id="rId8"/>
    <p:sldLayoutId id="2147483783" r:id="rId9"/>
    <p:sldLayoutId id="2147483784" r:id="rId10"/>
    <p:sldLayoutId id="21474837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emf"/></Relationships>
</file>

<file path=ppt/slides/_rels/slide2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E04A2E0-14BC-1244-B240-FE562FAF17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Rectangle 6">
            <a:extLst>
              <a:ext uri="{FF2B5EF4-FFF2-40B4-BE49-F238E27FC236}">
                <a16:creationId xmlns:a16="http://schemas.microsoft.com/office/drawing/2014/main" id="{780F53F8-5DB8-E04A-A560-F679DD5D54B2}"/>
              </a:ext>
            </a:extLst>
          </p:cNvPr>
          <p:cNvSpPr/>
          <p:nvPr/>
        </p:nvSpPr>
        <p:spPr>
          <a:xfrm>
            <a:off x="110803" y="5527655"/>
            <a:ext cx="12081197" cy="1200329"/>
          </a:xfrm>
          <a:prstGeom prst="rect">
            <a:avLst/>
          </a:prstGeom>
          <a:noFill/>
        </p:spPr>
        <p:txBody>
          <a:bodyPr wrap="square" lIns="91440" tIns="45720" rIns="91440" bIns="45720">
            <a:spAutoFit/>
          </a:bodyPr>
          <a:lstStyle/>
          <a:p>
            <a:pPr algn="ctr"/>
            <a:r>
              <a:rPr lang="en-US" sz="3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rPr>
              <a:t>For PE  - Slide - </a:t>
            </a:r>
            <a:r>
              <a:rPr lang="en-US" sz="3600" b="1" dirty="0">
                <a:ln w="9525">
                  <a:solidFill>
                    <a:schemeClr val="bg1"/>
                  </a:solidFill>
                  <a:prstDash val="solid"/>
                </a:ln>
                <a:solidFill>
                  <a:srgbClr val="C00000"/>
                </a:solidFill>
                <a:effectLst>
                  <a:outerShdw blurRad="12700" dist="38100" dir="2700000" algn="tl" rotWithShape="0">
                    <a:schemeClr val="bg1">
                      <a:lumMod val="50000"/>
                    </a:schemeClr>
                  </a:outerShdw>
                </a:effectLst>
              </a:rPr>
              <a:t>0</a:t>
            </a:r>
            <a:r>
              <a:rPr lang="en-US" sz="3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rPr>
              <a:t>2 To 16</a:t>
            </a:r>
          </a:p>
          <a:p>
            <a:pPr algn="ctr"/>
            <a:r>
              <a:rPr lang="en-US" sz="3600" b="1" dirty="0">
                <a:ln w="9525">
                  <a:solidFill>
                    <a:schemeClr val="bg1"/>
                  </a:solidFill>
                  <a:prstDash val="solid"/>
                </a:ln>
                <a:solidFill>
                  <a:srgbClr val="C00000"/>
                </a:solidFill>
                <a:effectLst>
                  <a:outerShdw blurRad="12700" dist="38100" dir="2700000" algn="tl" rotWithShape="0">
                    <a:schemeClr val="bg1">
                      <a:lumMod val="50000"/>
                    </a:schemeClr>
                  </a:outerShdw>
                </a:effectLst>
              </a:rPr>
              <a:t>For TM - Slide - 17 To 20 </a:t>
            </a:r>
            <a:endParaRPr lang="en-US" sz="36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endParaRPr>
          </a:p>
        </p:txBody>
      </p:sp>
      <p:sp>
        <p:nvSpPr>
          <p:cNvPr id="8" name="Rectangle 7">
            <a:extLst>
              <a:ext uri="{FF2B5EF4-FFF2-40B4-BE49-F238E27FC236}">
                <a16:creationId xmlns:a16="http://schemas.microsoft.com/office/drawing/2014/main" id="{4A3B70D5-2621-4B45-838E-A3FAE5898C29}"/>
              </a:ext>
            </a:extLst>
          </p:cNvPr>
          <p:cNvSpPr/>
          <p:nvPr/>
        </p:nvSpPr>
        <p:spPr>
          <a:xfrm>
            <a:off x="3724553" y="483768"/>
            <a:ext cx="4742901" cy="923330"/>
          </a:xfrm>
          <a:prstGeom prst="rect">
            <a:avLst/>
          </a:prstGeom>
          <a:noFill/>
        </p:spPr>
        <p:txBody>
          <a:bodyPr wrap="none" lIns="91440" tIns="45720" rIns="91440" bIns="45720">
            <a:spAutoFit/>
          </a:bodyPr>
          <a:lstStyle/>
          <a:p>
            <a:pPr algn="ctr"/>
            <a:r>
              <a:rPr lang="en-US" sz="5400" b="1" cap="none" spc="0" dirty="0">
                <a:ln w="9525">
                  <a:solidFill>
                    <a:schemeClr val="bg1"/>
                  </a:solidFill>
                  <a:prstDash val="solid"/>
                </a:ln>
                <a:solidFill>
                  <a:srgbClr val="C00000"/>
                </a:solidFill>
                <a:effectLst>
                  <a:outerShdw blurRad="12700" dist="38100" dir="2700000" algn="tl" rotWithShape="0">
                    <a:schemeClr val="bg1">
                      <a:lumMod val="50000"/>
                    </a:schemeClr>
                  </a:outerShdw>
                </a:effectLst>
              </a:rPr>
              <a:t>PE-TM BINDING</a:t>
            </a:r>
          </a:p>
        </p:txBody>
      </p:sp>
    </p:spTree>
    <p:extLst>
      <p:ext uri="{BB962C8B-B14F-4D97-AF65-F5344CB8AC3E}">
        <p14:creationId xmlns:p14="http://schemas.microsoft.com/office/powerpoint/2010/main" val="3987715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7"/>
                                        </p:tgtEl>
                                        <p:attrNameLst>
                                          <p:attrName>style.visibility</p:attrName>
                                        </p:attrNameLst>
                                      </p:cBhvr>
                                      <p:to>
                                        <p:strVal val="visible"/>
                                      </p:to>
                                    </p:set>
                                    <p:anim by="(-#ppt_w*2)" calcmode="lin" valueType="num">
                                      <p:cBhvr rctx="PPT">
                                        <p:cTn id="12" dur="500" autoRev="1" fill="hold">
                                          <p:stCondLst>
                                            <p:cond delay="0"/>
                                          </p:stCondLst>
                                        </p:cTn>
                                        <p:tgtEl>
                                          <p:spTgt spid="7"/>
                                        </p:tgtEl>
                                        <p:attrNameLst>
                                          <p:attrName>ppt_w</p:attrName>
                                        </p:attrNameLst>
                                      </p:cBhvr>
                                    </p:anim>
                                    <p:anim by="(#ppt_w*0.50)" calcmode="lin" valueType="num">
                                      <p:cBhvr>
                                        <p:cTn id="13" dur="500" decel="50000" autoRev="1" fill="hold">
                                          <p:stCondLst>
                                            <p:cond delay="0"/>
                                          </p:stCondLst>
                                        </p:cTn>
                                        <p:tgtEl>
                                          <p:spTgt spid="7"/>
                                        </p:tgtEl>
                                        <p:attrNameLst>
                                          <p:attrName>ppt_x</p:attrName>
                                        </p:attrNameLst>
                                      </p:cBhvr>
                                    </p:anim>
                                    <p:anim from="(-#ppt_h/2)" to="(#ppt_y)" calcmode="lin" valueType="num">
                                      <p:cBhvr>
                                        <p:cTn id="14" dur="1000" fill="hold">
                                          <p:stCondLst>
                                            <p:cond delay="0"/>
                                          </p:stCondLst>
                                        </p:cTn>
                                        <p:tgtEl>
                                          <p:spTgt spid="7"/>
                                        </p:tgtEl>
                                        <p:attrNameLst>
                                          <p:attrName>ppt_y</p:attrName>
                                        </p:attrNameLst>
                                      </p:cBhvr>
                                    </p:anim>
                                    <p:animRot by="21600000">
                                      <p:cBhvr>
                                        <p:cTn id="15" dur="1000"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A6C9B-DEA2-E527-2CB6-F724F069B3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4693592-169D-B1AE-369B-45AC4FF95172}"/>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1BB745D9-A4FF-E7C3-EF8F-2BCA5C11E01B}"/>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7734AEA1-7BA1-B21F-17FC-5208F185F0AF}"/>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3" name="Picture 2">
            <a:extLst>
              <a:ext uri="{FF2B5EF4-FFF2-40B4-BE49-F238E27FC236}">
                <a16:creationId xmlns:a16="http://schemas.microsoft.com/office/drawing/2014/main" id="{FD3FAD89-D3D6-0BDC-9B0F-C7CBD1518EF4}"/>
              </a:ext>
            </a:extLst>
          </p:cNvPr>
          <p:cNvPicPr>
            <a:picLocks noChangeAspect="1"/>
          </p:cNvPicPr>
          <p:nvPr/>
        </p:nvPicPr>
        <p:blipFill>
          <a:blip r:embed="rId4"/>
          <a:stretch>
            <a:fillRect/>
          </a:stretch>
        </p:blipFill>
        <p:spPr>
          <a:xfrm>
            <a:off x="334" y="704701"/>
            <a:ext cx="12180810" cy="6153299"/>
          </a:xfrm>
          <a:prstGeom prst="rect">
            <a:avLst/>
          </a:prstGeom>
        </p:spPr>
      </p:pic>
    </p:spTree>
    <p:extLst>
      <p:ext uri="{BB962C8B-B14F-4D97-AF65-F5344CB8AC3E}">
        <p14:creationId xmlns:p14="http://schemas.microsoft.com/office/powerpoint/2010/main" val="42455075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2BB61-D01E-CF3F-42B3-8097C382219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EB521F-553D-1FC9-E283-346BBF909ABF}"/>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E5ED734A-4B6E-2A51-8805-7AF2F14C4F6F}"/>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698910C0-60AF-B063-8E42-953D0A039E1F}"/>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4" name="Picture 3">
            <a:extLst>
              <a:ext uri="{FF2B5EF4-FFF2-40B4-BE49-F238E27FC236}">
                <a16:creationId xmlns:a16="http://schemas.microsoft.com/office/drawing/2014/main" id="{E0977F03-3363-7800-0108-ACAE753B3123}"/>
              </a:ext>
            </a:extLst>
          </p:cNvPr>
          <p:cNvPicPr>
            <a:picLocks noChangeAspect="1"/>
          </p:cNvPicPr>
          <p:nvPr/>
        </p:nvPicPr>
        <p:blipFill>
          <a:blip r:embed="rId4"/>
          <a:stretch>
            <a:fillRect/>
          </a:stretch>
        </p:blipFill>
        <p:spPr>
          <a:xfrm>
            <a:off x="0" y="716809"/>
            <a:ext cx="12192000" cy="6128173"/>
          </a:xfrm>
          <a:prstGeom prst="rect">
            <a:avLst/>
          </a:prstGeom>
        </p:spPr>
      </p:pic>
    </p:spTree>
    <p:extLst>
      <p:ext uri="{BB962C8B-B14F-4D97-AF65-F5344CB8AC3E}">
        <p14:creationId xmlns:p14="http://schemas.microsoft.com/office/powerpoint/2010/main" val="1489369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8BAC93-D513-5CC1-A1E3-7533759A45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2B0501-37A2-CA1A-469F-88F7FB8DB45E}"/>
              </a:ext>
            </a:extLst>
          </p:cNvPr>
          <p:cNvSpPr>
            <a:spLocks noGrp="1"/>
          </p:cNvSpPr>
          <p:nvPr>
            <p:ph type="ctrTitle"/>
          </p:nvPr>
        </p:nvSpPr>
        <p:spPr>
          <a:xfrm>
            <a:off x="1744578" y="12527"/>
            <a:ext cx="8877493" cy="619379"/>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57C3C1A8-B005-49E8-61BA-D19606BF9FD2}"/>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CF4A6A59-3503-5D29-A85C-F0F29BEED87A}"/>
              </a:ext>
            </a:extLst>
          </p:cNvPr>
          <p:cNvPicPr>
            <a:picLocks noChangeAspect="1"/>
          </p:cNvPicPr>
          <p:nvPr/>
        </p:nvPicPr>
        <p:blipFill>
          <a:blip r:embed="rId3"/>
          <a:stretch>
            <a:fillRect/>
          </a:stretch>
        </p:blipFill>
        <p:spPr>
          <a:xfrm>
            <a:off x="11545736" y="484"/>
            <a:ext cx="622882" cy="703800"/>
          </a:xfrm>
          <a:prstGeom prst="rect">
            <a:avLst/>
          </a:prstGeom>
        </p:spPr>
      </p:pic>
      <p:pic>
        <p:nvPicPr>
          <p:cNvPr id="5" name="Picture 4">
            <a:extLst>
              <a:ext uri="{FF2B5EF4-FFF2-40B4-BE49-F238E27FC236}">
                <a16:creationId xmlns:a16="http://schemas.microsoft.com/office/drawing/2014/main" id="{3B0A565C-D948-97CE-3E2C-FDCF9F4A0BFC}"/>
              </a:ext>
            </a:extLst>
          </p:cNvPr>
          <p:cNvPicPr>
            <a:picLocks noChangeAspect="1"/>
          </p:cNvPicPr>
          <p:nvPr/>
        </p:nvPicPr>
        <p:blipFill>
          <a:blip r:embed="rId4"/>
          <a:stretch>
            <a:fillRect/>
          </a:stretch>
        </p:blipFill>
        <p:spPr>
          <a:xfrm>
            <a:off x="12526" y="716810"/>
            <a:ext cx="12168618" cy="6140702"/>
          </a:xfrm>
          <a:prstGeom prst="rect">
            <a:avLst/>
          </a:prstGeom>
        </p:spPr>
      </p:pic>
    </p:spTree>
    <p:extLst>
      <p:ext uri="{BB962C8B-B14F-4D97-AF65-F5344CB8AC3E}">
        <p14:creationId xmlns:p14="http://schemas.microsoft.com/office/powerpoint/2010/main" val="2457166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5C5A67-642F-1DD9-1A80-E22AD9BF5F0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8CF229C-BC11-84C0-7CA6-A23DB3F9DA90}"/>
              </a:ext>
            </a:extLst>
          </p:cNvPr>
          <p:cNvSpPr>
            <a:spLocks noGrp="1"/>
          </p:cNvSpPr>
          <p:nvPr>
            <p:ph type="ctrTitle"/>
          </p:nvPr>
        </p:nvSpPr>
        <p:spPr>
          <a:xfrm>
            <a:off x="263047" y="1"/>
            <a:ext cx="11259307"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114C5C88-EC2A-E6B8-CFC2-FF14AA37801C}"/>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B29389B9-3638-D92F-DDB1-2F92DAD11F5B}"/>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3" name="Picture 2">
            <a:extLst>
              <a:ext uri="{FF2B5EF4-FFF2-40B4-BE49-F238E27FC236}">
                <a16:creationId xmlns:a16="http://schemas.microsoft.com/office/drawing/2014/main" id="{94D800B4-4625-95E4-6C29-DEAC698FEB66}"/>
              </a:ext>
            </a:extLst>
          </p:cNvPr>
          <p:cNvPicPr>
            <a:picLocks noChangeAspect="1"/>
          </p:cNvPicPr>
          <p:nvPr/>
        </p:nvPicPr>
        <p:blipFill>
          <a:blip r:embed="rId4"/>
          <a:stretch>
            <a:fillRect/>
          </a:stretch>
        </p:blipFill>
        <p:spPr>
          <a:xfrm>
            <a:off x="334" y="704285"/>
            <a:ext cx="12191666" cy="6153547"/>
          </a:xfrm>
          <a:prstGeom prst="rect">
            <a:avLst/>
          </a:prstGeom>
        </p:spPr>
      </p:pic>
    </p:spTree>
    <p:extLst>
      <p:ext uri="{BB962C8B-B14F-4D97-AF65-F5344CB8AC3E}">
        <p14:creationId xmlns:p14="http://schemas.microsoft.com/office/powerpoint/2010/main" val="29246919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60896-B553-3BD2-07CB-61D9D203F8C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458C4E2-2BFD-4CFF-1A04-144B03521B6F}"/>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966D9699-E917-0462-D281-0C5C54F46331}"/>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3B83FE71-3271-A14B-1453-AA8EE346323A}"/>
              </a:ext>
            </a:extLst>
          </p:cNvPr>
          <p:cNvPicPr>
            <a:picLocks noChangeAspect="1"/>
          </p:cNvPicPr>
          <p:nvPr/>
        </p:nvPicPr>
        <p:blipFill>
          <a:blip r:embed="rId3"/>
          <a:stretch>
            <a:fillRect/>
          </a:stretch>
        </p:blipFill>
        <p:spPr>
          <a:xfrm>
            <a:off x="11586575" y="32475"/>
            <a:ext cx="566256" cy="639818"/>
          </a:xfrm>
          <a:prstGeom prst="rect">
            <a:avLst/>
          </a:prstGeom>
        </p:spPr>
      </p:pic>
      <p:pic>
        <p:nvPicPr>
          <p:cNvPr id="9" name="Picture 8">
            <a:extLst>
              <a:ext uri="{FF2B5EF4-FFF2-40B4-BE49-F238E27FC236}">
                <a16:creationId xmlns:a16="http://schemas.microsoft.com/office/drawing/2014/main" id="{17F94AE4-FE66-9657-86B1-73C6A7B37A85}"/>
              </a:ext>
            </a:extLst>
          </p:cNvPr>
          <p:cNvPicPr>
            <a:picLocks noChangeAspect="1"/>
          </p:cNvPicPr>
          <p:nvPr/>
        </p:nvPicPr>
        <p:blipFill>
          <a:blip r:embed="rId4"/>
          <a:stretch>
            <a:fillRect/>
          </a:stretch>
        </p:blipFill>
        <p:spPr>
          <a:xfrm>
            <a:off x="10856" y="704283"/>
            <a:ext cx="12181143" cy="6153716"/>
          </a:xfrm>
          <a:prstGeom prst="rect">
            <a:avLst/>
          </a:prstGeom>
        </p:spPr>
      </p:pic>
    </p:spTree>
    <p:extLst>
      <p:ext uri="{BB962C8B-B14F-4D97-AF65-F5344CB8AC3E}">
        <p14:creationId xmlns:p14="http://schemas.microsoft.com/office/powerpoint/2010/main" val="6717065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920E6-3ADE-AAD2-39D8-852710A9E0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9EFE98-34E0-A5CC-2F6F-954EEC9C64D0}"/>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1BAF46AA-E5FD-8CFD-4280-D0A86754F3B8}"/>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93058067-C82B-AF8C-9E8B-AF6F9874E829}"/>
              </a:ext>
            </a:extLst>
          </p:cNvPr>
          <p:cNvPicPr>
            <a:picLocks noChangeAspect="1"/>
          </p:cNvPicPr>
          <p:nvPr/>
        </p:nvPicPr>
        <p:blipFill>
          <a:blip r:embed="rId3"/>
          <a:stretch>
            <a:fillRect/>
          </a:stretch>
        </p:blipFill>
        <p:spPr>
          <a:xfrm>
            <a:off x="11586575" y="7423"/>
            <a:ext cx="566256" cy="639818"/>
          </a:xfrm>
          <a:prstGeom prst="rect">
            <a:avLst/>
          </a:prstGeom>
        </p:spPr>
      </p:pic>
      <p:pic>
        <p:nvPicPr>
          <p:cNvPr id="3" name="Picture 2">
            <a:extLst>
              <a:ext uri="{FF2B5EF4-FFF2-40B4-BE49-F238E27FC236}">
                <a16:creationId xmlns:a16="http://schemas.microsoft.com/office/drawing/2014/main" id="{82E4FF73-0A1F-8910-46FB-4155FFAEB4F7}"/>
              </a:ext>
            </a:extLst>
          </p:cNvPr>
          <p:cNvPicPr>
            <a:picLocks noChangeAspect="1"/>
          </p:cNvPicPr>
          <p:nvPr/>
        </p:nvPicPr>
        <p:blipFill>
          <a:blip r:embed="rId4"/>
          <a:stretch>
            <a:fillRect/>
          </a:stretch>
        </p:blipFill>
        <p:spPr>
          <a:xfrm>
            <a:off x="12526" y="704284"/>
            <a:ext cx="12168618" cy="6154416"/>
          </a:xfrm>
          <a:prstGeom prst="rect">
            <a:avLst/>
          </a:prstGeom>
        </p:spPr>
      </p:pic>
    </p:spTree>
    <p:extLst>
      <p:ext uri="{BB962C8B-B14F-4D97-AF65-F5344CB8AC3E}">
        <p14:creationId xmlns:p14="http://schemas.microsoft.com/office/powerpoint/2010/main" val="24016669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F30404-0C1C-360F-73AB-1F666847E36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8AAE717-7CA2-51EC-EEEE-BCA3D6B8D812}"/>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73F8802E-F1F4-8AF2-25B1-DEA00E0A3812}"/>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49F7D479-62ED-A0F7-C794-77130DF83D69}"/>
              </a:ext>
            </a:extLst>
          </p:cNvPr>
          <p:cNvPicPr>
            <a:picLocks noChangeAspect="1"/>
          </p:cNvPicPr>
          <p:nvPr/>
        </p:nvPicPr>
        <p:blipFill>
          <a:blip r:embed="rId3"/>
          <a:stretch>
            <a:fillRect/>
          </a:stretch>
        </p:blipFill>
        <p:spPr>
          <a:xfrm>
            <a:off x="11586575" y="7423"/>
            <a:ext cx="566256" cy="639818"/>
          </a:xfrm>
          <a:prstGeom prst="rect">
            <a:avLst/>
          </a:prstGeom>
        </p:spPr>
      </p:pic>
      <p:pic>
        <p:nvPicPr>
          <p:cNvPr id="5" name="Picture 4">
            <a:extLst>
              <a:ext uri="{FF2B5EF4-FFF2-40B4-BE49-F238E27FC236}">
                <a16:creationId xmlns:a16="http://schemas.microsoft.com/office/drawing/2014/main" id="{C3837FDA-DE8B-5AF0-3496-F6125270E65F}"/>
              </a:ext>
            </a:extLst>
          </p:cNvPr>
          <p:cNvPicPr>
            <a:picLocks noChangeAspect="1"/>
          </p:cNvPicPr>
          <p:nvPr/>
        </p:nvPicPr>
        <p:blipFill>
          <a:blip r:embed="rId4"/>
          <a:stretch>
            <a:fillRect/>
          </a:stretch>
        </p:blipFill>
        <p:spPr>
          <a:xfrm>
            <a:off x="334" y="693718"/>
            <a:ext cx="12192000" cy="6156860"/>
          </a:xfrm>
          <a:prstGeom prst="rect">
            <a:avLst/>
          </a:prstGeom>
        </p:spPr>
      </p:pic>
    </p:spTree>
    <p:extLst>
      <p:ext uri="{BB962C8B-B14F-4D97-AF65-F5344CB8AC3E}">
        <p14:creationId xmlns:p14="http://schemas.microsoft.com/office/powerpoint/2010/main" val="24724117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80D4BE-09B0-52ED-C395-863C59FB76C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CF18CD2-1F97-1A4A-96BE-7CBBE64F9432}"/>
              </a:ext>
            </a:extLst>
          </p:cNvPr>
          <p:cNvSpPr>
            <a:spLocks noGrp="1"/>
          </p:cNvSpPr>
          <p:nvPr>
            <p:ph type="ctrTitle"/>
          </p:nvPr>
        </p:nvSpPr>
        <p:spPr>
          <a:xfrm>
            <a:off x="1027134" y="1"/>
            <a:ext cx="9645041"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Binding Journey For Telemarketers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9E9199D5-FDB7-D05B-5236-034662DE5975}"/>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52A3CD41-BE93-54A3-A1DE-42069374383F}"/>
              </a:ext>
            </a:extLst>
          </p:cNvPr>
          <p:cNvPicPr>
            <a:picLocks noChangeAspect="1"/>
          </p:cNvPicPr>
          <p:nvPr/>
        </p:nvPicPr>
        <p:blipFill>
          <a:blip r:embed="rId3"/>
          <a:stretch>
            <a:fillRect/>
          </a:stretch>
        </p:blipFill>
        <p:spPr>
          <a:xfrm>
            <a:off x="11586575" y="7423"/>
            <a:ext cx="566256" cy="639818"/>
          </a:xfrm>
          <a:prstGeom prst="rect">
            <a:avLst/>
          </a:prstGeom>
        </p:spPr>
      </p:pic>
      <p:pic>
        <p:nvPicPr>
          <p:cNvPr id="4" name="Picture 3">
            <a:extLst>
              <a:ext uri="{FF2B5EF4-FFF2-40B4-BE49-F238E27FC236}">
                <a16:creationId xmlns:a16="http://schemas.microsoft.com/office/drawing/2014/main" id="{6AC381D1-2E72-BF6F-9D4E-0E5A789C02B4}"/>
              </a:ext>
            </a:extLst>
          </p:cNvPr>
          <p:cNvPicPr>
            <a:picLocks noChangeAspect="1"/>
          </p:cNvPicPr>
          <p:nvPr/>
        </p:nvPicPr>
        <p:blipFill>
          <a:blip r:embed="rId4"/>
          <a:stretch>
            <a:fillRect/>
          </a:stretch>
        </p:blipFill>
        <p:spPr>
          <a:xfrm>
            <a:off x="1" y="688481"/>
            <a:ext cx="12192000" cy="6148025"/>
          </a:xfrm>
          <a:prstGeom prst="rect">
            <a:avLst/>
          </a:prstGeom>
        </p:spPr>
      </p:pic>
    </p:spTree>
    <p:extLst>
      <p:ext uri="{BB962C8B-B14F-4D97-AF65-F5344CB8AC3E}">
        <p14:creationId xmlns:p14="http://schemas.microsoft.com/office/powerpoint/2010/main" val="9344188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360610-BDA2-4106-29D6-2832D8A4653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D12467-A85F-ACE3-63BF-298D73040670}"/>
              </a:ext>
            </a:extLst>
          </p:cNvPr>
          <p:cNvSpPr>
            <a:spLocks noGrp="1"/>
          </p:cNvSpPr>
          <p:nvPr>
            <p:ph type="ctrTitle"/>
          </p:nvPr>
        </p:nvSpPr>
        <p:spPr>
          <a:xfrm>
            <a:off x="1027134" y="1"/>
            <a:ext cx="9645041"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PE-TM Binding – Action For Telemarketer</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50F1D27F-322D-FE2D-9BC5-9B7049F9D916}"/>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8B0FC4BB-24AF-B0F0-A74D-AEEC9D39F7AA}"/>
              </a:ext>
            </a:extLst>
          </p:cNvPr>
          <p:cNvPicPr>
            <a:picLocks noChangeAspect="1"/>
          </p:cNvPicPr>
          <p:nvPr/>
        </p:nvPicPr>
        <p:blipFill>
          <a:blip r:embed="rId3"/>
          <a:stretch>
            <a:fillRect/>
          </a:stretch>
        </p:blipFill>
        <p:spPr>
          <a:xfrm>
            <a:off x="11586575" y="7423"/>
            <a:ext cx="566256" cy="639818"/>
          </a:xfrm>
          <a:prstGeom prst="rect">
            <a:avLst/>
          </a:prstGeom>
        </p:spPr>
      </p:pic>
      <p:pic>
        <p:nvPicPr>
          <p:cNvPr id="7" name="Picture 6">
            <a:extLst>
              <a:ext uri="{FF2B5EF4-FFF2-40B4-BE49-F238E27FC236}">
                <a16:creationId xmlns:a16="http://schemas.microsoft.com/office/drawing/2014/main" id="{7F8B11C4-1BC5-9950-0645-4C95A07C82E5}"/>
              </a:ext>
            </a:extLst>
          </p:cNvPr>
          <p:cNvPicPr>
            <a:picLocks noChangeAspect="1"/>
          </p:cNvPicPr>
          <p:nvPr/>
        </p:nvPicPr>
        <p:blipFill>
          <a:blip r:embed="rId4"/>
          <a:stretch>
            <a:fillRect/>
          </a:stretch>
        </p:blipFill>
        <p:spPr>
          <a:xfrm>
            <a:off x="0" y="709928"/>
            <a:ext cx="12192000" cy="5029683"/>
          </a:xfrm>
          <a:prstGeom prst="rect">
            <a:avLst/>
          </a:prstGeom>
        </p:spPr>
      </p:pic>
      <p:sp>
        <p:nvSpPr>
          <p:cNvPr id="12" name="TextBox 11">
            <a:extLst>
              <a:ext uri="{FF2B5EF4-FFF2-40B4-BE49-F238E27FC236}">
                <a16:creationId xmlns:a16="http://schemas.microsoft.com/office/drawing/2014/main" id="{362540FA-C808-9787-3A09-32506B6F4D7F}"/>
              </a:ext>
            </a:extLst>
          </p:cNvPr>
          <p:cNvSpPr txBox="1"/>
          <p:nvPr/>
        </p:nvSpPr>
        <p:spPr>
          <a:xfrm>
            <a:off x="26977" y="5737764"/>
            <a:ext cx="12125854" cy="1169551"/>
          </a:xfrm>
          <a:prstGeom prst="rect">
            <a:avLst/>
          </a:prstGeom>
          <a:noFill/>
        </p:spPr>
        <p:txBody>
          <a:bodyPr wrap="square">
            <a:spAutoFit/>
          </a:bodyPr>
          <a:lstStyle/>
          <a:p>
            <a:pPr lvl="2">
              <a:buSzPts val="1000"/>
              <a:tabLst>
                <a:tab pos="1371600" algn="l"/>
              </a:tabLs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Approve</a:t>
            </a:r>
            <a:r>
              <a:rPr lang="en-IN" sz="1400" dirty="0">
                <a:effectLst/>
                <a:latin typeface="Times New Roman" panose="02020603050405020304" pitchFamily="18" charset="0"/>
                <a:ea typeface="Calibri" panose="020F0502020204030204" pitchFamily="34" charset="0"/>
                <a:cs typeface="Times New Roman" panose="02020603050405020304" pitchFamily="18" charset="0"/>
              </a:rPr>
              <a:t>: If the request meets all criteria, click this button to approve.</a:t>
            </a:r>
          </a:p>
          <a:p>
            <a:pPr lvl="2">
              <a:buSzPts val="1000"/>
              <a:tabLst>
                <a:tab pos="1371600" algn="l"/>
              </a:tabLs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Reject</a:t>
            </a:r>
            <a:r>
              <a:rPr lang="en-IN" sz="1400" dirty="0">
                <a:effectLst/>
                <a:latin typeface="Times New Roman" panose="02020603050405020304" pitchFamily="18" charset="0"/>
                <a:ea typeface="Calibri" panose="020F0502020204030204" pitchFamily="34" charset="0"/>
                <a:cs typeface="Times New Roman" panose="02020603050405020304" pitchFamily="18" charset="0"/>
              </a:rPr>
              <a:t>: If the request does not meet the necessary requirements, select this option to reject the request.</a:t>
            </a:r>
          </a:p>
          <a:p>
            <a:pPr lvl="2">
              <a:buSzPts val="1000"/>
              <a:tabLst>
                <a:tab pos="1371600" algn="l"/>
              </a:tabLst>
            </a:pPr>
            <a:endParaRPr lang="en-IN" sz="1400" dirty="0">
              <a:effectLst/>
              <a:latin typeface="Times New Roman" panose="02020603050405020304" pitchFamily="18" charset="0"/>
              <a:ea typeface="Calibri" panose="020F0502020204030204" pitchFamily="34" charset="0"/>
              <a:cs typeface="Times New Roman" panose="02020603050405020304" pitchFamily="18" charset="0"/>
            </a:endParaRPr>
          </a:p>
          <a:p>
            <a:pPr lvl="2">
              <a:buSzPts val="1000"/>
              <a:tabLst>
                <a:tab pos="1371600" algn="l"/>
              </a:tabLst>
            </a:pPr>
            <a:r>
              <a:rPr lang="en-IN" sz="1400" b="1" dirty="0">
                <a:effectLst/>
                <a:latin typeface="Times New Roman" panose="02020603050405020304" pitchFamily="18" charset="0"/>
                <a:ea typeface="Calibri" panose="020F0502020204030204" pitchFamily="34" charset="0"/>
                <a:cs typeface="Times New Roman" panose="02020603050405020304" pitchFamily="18" charset="0"/>
              </a:rPr>
              <a:t>Add TM</a:t>
            </a:r>
            <a:r>
              <a:rPr lang="en-IN" sz="1400" dirty="0">
                <a:effectLst/>
                <a:latin typeface="Times New Roman" panose="02020603050405020304" pitchFamily="18" charset="0"/>
                <a:ea typeface="Calibri" panose="020F0502020204030204" pitchFamily="34" charset="0"/>
                <a:cs typeface="Times New Roman" panose="02020603050405020304" pitchFamily="18" charset="0"/>
              </a:rPr>
              <a:t>: If you believe additional Transaction Managers (i.e., TM Aggregator, TM Delivery)need to be involved (for instance, if the PE added the TM as an aggregator), click this button to include more TMs.</a:t>
            </a:r>
          </a:p>
        </p:txBody>
      </p:sp>
    </p:spTree>
    <p:extLst>
      <p:ext uri="{BB962C8B-B14F-4D97-AF65-F5344CB8AC3E}">
        <p14:creationId xmlns:p14="http://schemas.microsoft.com/office/powerpoint/2010/main" val="3767867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1CEE26-29F8-DCD9-9DF4-8BAEF810E1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758AC7-D825-AFC0-34B9-06E7EEB59758}"/>
              </a:ext>
            </a:extLst>
          </p:cNvPr>
          <p:cNvSpPr>
            <a:spLocks noGrp="1"/>
          </p:cNvSpPr>
          <p:nvPr>
            <p:ph type="ctrTitle"/>
          </p:nvPr>
        </p:nvSpPr>
        <p:spPr>
          <a:xfrm>
            <a:off x="1027134" y="1"/>
            <a:ext cx="9645041"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PE-TM Binding – Action For Telemarketer</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F54A0FF2-E528-DD7C-106A-9F054AB01EEB}"/>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0937503D-C1EA-5BD8-32E9-26CF670201DE}"/>
              </a:ext>
            </a:extLst>
          </p:cNvPr>
          <p:cNvPicPr>
            <a:picLocks noChangeAspect="1"/>
          </p:cNvPicPr>
          <p:nvPr/>
        </p:nvPicPr>
        <p:blipFill>
          <a:blip r:embed="rId3"/>
          <a:stretch>
            <a:fillRect/>
          </a:stretch>
        </p:blipFill>
        <p:spPr>
          <a:xfrm>
            <a:off x="11586575" y="7423"/>
            <a:ext cx="566256" cy="639818"/>
          </a:xfrm>
          <a:prstGeom prst="rect">
            <a:avLst/>
          </a:prstGeom>
        </p:spPr>
      </p:pic>
      <p:pic>
        <p:nvPicPr>
          <p:cNvPr id="3" name="Picture 2">
            <a:extLst>
              <a:ext uri="{FF2B5EF4-FFF2-40B4-BE49-F238E27FC236}">
                <a16:creationId xmlns:a16="http://schemas.microsoft.com/office/drawing/2014/main" id="{F2B9A6E0-4F99-DA87-FF6E-007DDAE78758}"/>
              </a:ext>
            </a:extLst>
          </p:cNvPr>
          <p:cNvPicPr>
            <a:picLocks noChangeAspect="1"/>
          </p:cNvPicPr>
          <p:nvPr/>
        </p:nvPicPr>
        <p:blipFill>
          <a:blip r:embed="rId4"/>
          <a:stretch>
            <a:fillRect/>
          </a:stretch>
        </p:blipFill>
        <p:spPr>
          <a:xfrm>
            <a:off x="-12192" y="673763"/>
            <a:ext cx="12204192" cy="6176803"/>
          </a:xfrm>
          <a:prstGeom prst="rect">
            <a:avLst/>
          </a:prstGeom>
        </p:spPr>
      </p:pic>
    </p:spTree>
    <p:extLst>
      <p:ext uri="{BB962C8B-B14F-4D97-AF65-F5344CB8AC3E}">
        <p14:creationId xmlns:p14="http://schemas.microsoft.com/office/powerpoint/2010/main" val="18329362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37573-F83E-C545-8EC7-3F07BD1F7AC6}"/>
              </a:ext>
            </a:extLst>
          </p:cNvPr>
          <p:cNvSpPr>
            <a:spLocks noGrp="1"/>
          </p:cNvSpPr>
          <p:nvPr>
            <p:ph type="ctrTitle"/>
          </p:nvPr>
        </p:nvSpPr>
        <p:spPr>
          <a:xfrm>
            <a:off x="1744578" y="59511"/>
            <a:ext cx="8458201" cy="566772"/>
          </a:xfrm>
          <a:solidFill>
            <a:schemeClr val="bg1"/>
          </a:solidFill>
        </p:spPr>
        <p:txBody>
          <a:bodyPr anchor="ctr">
            <a:noAutofit/>
          </a:bodyPr>
          <a:lstStyle/>
          <a:p>
            <a:r>
              <a:rPr lang="en-US" sz="4400" b="1" dirty="0">
                <a:ln w="6600">
                  <a:solidFill>
                    <a:schemeClr val="accent2"/>
                  </a:solidFill>
                  <a:prstDash val="solid"/>
                </a:ln>
                <a:solidFill>
                  <a:schemeClr val="accent1">
                    <a:lumMod val="50000"/>
                  </a:schemeClr>
                </a:solidFill>
                <a:effectLst>
                  <a:outerShdw dist="38100" dir="2700000" algn="tl" rotWithShape="0">
                    <a:schemeClr val="accent2"/>
                  </a:outerShdw>
                </a:effectLst>
              </a:rPr>
              <a:t>PE-TM Binding – TRAI DIRECTIVE</a:t>
            </a:r>
          </a:p>
        </p:txBody>
      </p:sp>
      <p:cxnSp>
        <p:nvCxnSpPr>
          <p:cNvPr id="10" name="Straight Connector 9">
            <a:extLst>
              <a:ext uri="{FF2B5EF4-FFF2-40B4-BE49-F238E27FC236}">
                <a16:creationId xmlns:a16="http://schemas.microsoft.com/office/drawing/2014/main" id="{143528B9-986C-C44A-A25C-8C6FBF01BC1D}"/>
              </a:ext>
            </a:extLst>
          </p:cNvPr>
          <p:cNvCxnSpPr>
            <a:cxnSpLocks/>
          </p:cNvCxnSpPr>
          <p:nvPr/>
        </p:nvCxnSpPr>
        <p:spPr>
          <a:xfrm>
            <a:off x="-12526" y="671798"/>
            <a:ext cx="11505385" cy="0"/>
          </a:xfrm>
          <a:prstGeom prst="line">
            <a:avLst/>
          </a:prstGeom>
          <a:ln w="50800" cap="flat" cmpd="sng">
            <a:solidFill>
              <a:schemeClr val="accent2"/>
            </a:solidFill>
            <a:miter lim="800000"/>
          </a:ln>
        </p:spPr>
        <p:style>
          <a:lnRef idx="3">
            <a:schemeClr val="accent2"/>
          </a:lnRef>
          <a:fillRef idx="0">
            <a:schemeClr val="accent2"/>
          </a:fillRef>
          <a:effectRef idx="2">
            <a:schemeClr val="accent2"/>
          </a:effectRef>
          <a:fontRef idx="minor">
            <a:schemeClr val="tx1"/>
          </a:fontRef>
        </p:style>
      </p:cxnSp>
      <p:sp>
        <p:nvSpPr>
          <p:cNvPr id="3" name="Rectangle 2">
            <a:extLst>
              <a:ext uri="{FF2B5EF4-FFF2-40B4-BE49-F238E27FC236}">
                <a16:creationId xmlns:a16="http://schemas.microsoft.com/office/drawing/2014/main" id="{C3BA1C9D-41F5-4143-B17A-D39654B33EEF}"/>
              </a:ext>
            </a:extLst>
          </p:cNvPr>
          <p:cNvSpPr/>
          <p:nvPr/>
        </p:nvSpPr>
        <p:spPr>
          <a:xfrm>
            <a:off x="0" y="717315"/>
            <a:ext cx="12192000" cy="6131935"/>
          </a:xfrm>
          <a:prstGeom prst="rect">
            <a:avLst/>
          </a:prstGeom>
          <a:ln>
            <a:noFill/>
          </a:ln>
        </p:spPr>
        <p:txBody>
          <a:bodyPr wrap="square">
            <a:spAutoFit/>
          </a:bodyPr>
          <a:lstStyle/>
          <a:p>
            <a:pPr>
              <a:lnSpc>
                <a:spcPct val="116000"/>
              </a:lnSpc>
              <a:spcAft>
                <a:spcPts val="800"/>
              </a:spcAft>
            </a:pPr>
            <a:r>
              <a:rPr lang="en-US" b="1" dirty="0">
                <a:latin typeface="Times New Roman" panose="02020603050405020304" pitchFamily="18" charset="0"/>
                <a:ea typeface="Times New Roman" panose="02020603050405020304" pitchFamily="18" charset="0"/>
                <a:cs typeface="Times New Roman" panose="02020603050405020304" pitchFamily="18" charset="0"/>
              </a:rPr>
              <a:t>Mandated by TRAI </a:t>
            </a:r>
            <a:r>
              <a:rPr lang="en-US" b="1" dirty="0" err="1">
                <a:latin typeface="Times New Roman" panose="02020603050405020304" pitchFamily="18" charset="0"/>
                <a:ea typeface="Times New Roman" panose="02020603050405020304" pitchFamily="18" charset="0"/>
                <a:cs typeface="Times New Roman" panose="02020603050405020304" pitchFamily="18" charset="0"/>
              </a:rPr>
              <a:t>w.r.t</a:t>
            </a:r>
            <a:r>
              <a:rPr lang="en-US" b="1" dirty="0">
                <a:latin typeface="Times New Roman" panose="02020603050405020304" pitchFamily="18" charset="0"/>
                <a:ea typeface="Times New Roman" panose="02020603050405020304" pitchFamily="18" charset="0"/>
                <a:cs typeface="Times New Roman" panose="02020603050405020304" pitchFamily="18" charset="0"/>
              </a:rPr>
              <a:t> TCCCPR 2018. This directive requires immediate action to prevent the use of Header, Template &amp; PE id. </a:t>
            </a:r>
            <a:endParaRPr lang="en-US" sz="1600" b="1" dirty="0">
              <a:latin typeface="Times New Roman" panose="02020603050405020304" pitchFamily="18" charset="0"/>
              <a:ea typeface="Times New Roman" panose="02020603050405020304" pitchFamily="18" charset="0"/>
              <a:cs typeface="Times New Roman" panose="02020603050405020304" pitchFamily="18" charset="0"/>
            </a:endParaRPr>
          </a:p>
          <a:p>
            <a:r>
              <a:rPr lang="en-IN" sz="1800" dirty="0">
                <a:effectLst/>
                <a:latin typeface="Times New Roman" panose="02020603050405020304" pitchFamily="18" charset="0"/>
                <a:cs typeface="Times New Roman" panose="02020603050405020304" pitchFamily="18" charset="0"/>
              </a:rPr>
              <a:t>Indian Cyber Crime Coordination Centre (hereinafter referred to as “T4C”) through its various reports, has brought to the notice of the Authority many cases of misuse of Entity ID, Header ID, and Content Template ID, and indicated the need to trace the Telemarketer who had sent messages using the compromised Headers, and further, I4C has also suggested to ensure traceability of messages by implementing the Telemarketers and Principal Entities chain binding: </a:t>
            </a:r>
            <a:endParaRPr lang="en-IN" sz="1600" dirty="0">
              <a:latin typeface="Times New Roman" panose="02020603050405020304" pitchFamily="18" charset="0"/>
              <a:cs typeface="Times New Roman" panose="02020603050405020304" pitchFamily="18" charset="0"/>
            </a:endParaRPr>
          </a:p>
          <a:p>
            <a:endParaRPr lang="en-IN" sz="1600" b="1" dirty="0">
              <a:latin typeface="Times New Roman" panose="02020603050405020304" pitchFamily="18" charset="0"/>
              <a:cs typeface="Times New Roman" panose="02020603050405020304" pitchFamily="18" charset="0"/>
            </a:endParaRPr>
          </a:p>
          <a:p>
            <a:r>
              <a:rPr lang="en-IN" dirty="0">
                <a:latin typeface="Times New Roman" panose="02020603050405020304" pitchFamily="18" charset="0"/>
                <a:cs typeface="Times New Roman" panose="02020603050405020304" pitchFamily="18" charset="0"/>
              </a:rPr>
              <a:t>V</a:t>
            </a:r>
            <a:r>
              <a:rPr lang="en-IN" sz="1800" dirty="0">
                <a:effectLst/>
                <a:latin typeface="Times New Roman" panose="02020603050405020304" pitchFamily="18" charset="0"/>
                <a:cs typeface="Times New Roman" panose="02020603050405020304" pitchFamily="18" charset="0"/>
              </a:rPr>
              <a:t>ide another Direction No. RG-25/(6)/2022-QoS dated 16th February, 2023, directed all the Access Providers to, inter alia, ensure traceability of </a:t>
            </a:r>
          </a:p>
          <a:p>
            <a:endParaRPr lang="en-IN" sz="1600" dirty="0">
              <a:latin typeface="Times New Roman" panose="02020603050405020304" pitchFamily="18" charset="0"/>
              <a:cs typeface="Times New Roman" panose="02020603050405020304" pitchFamily="18" charset="0"/>
            </a:endParaRPr>
          </a:p>
          <a:p>
            <a:r>
              <a:rPr lang="en-IN" sz="1800" dirty="0">
                <a:effectLst/>
                <a:latin typeface="Times New Roman" panose="02020603050405020304" pitchFamily="18" charset="0"/>
                <a:cs typeface="Times New Roman" panose="02020603050405020304" pitchFamily="18" charset="0"/>
              </a:rPr>
              <a:t>messages from Principal Entity (PE) to the recipient at all times in all modes of transmission by obtaining from the PE the complete chain of the telemarketers engaged by such PE, including the registered telemarketers used in the chain between PE and OAP, for transmission for each message; reject all messages where the chain of TMs is not defined or does not match: and bar all telemarketers, who are not registered on Distributed Ledger Technologies (hereinafter referred to as "DLT") platform from handling the content template, scrubbing and delivery of messages to Access Provider: </a:t>
            </a:r>
          </a:p>
          <a:p>
            <a:endParaRPr lang="en-IN" sz="1600" dirty="0">
              <a:latin typeface="Times New Roman" panose="02020603050405020304" pitchFamily="18" charset="0"/>
              <a:cs typeface="Times New Roman" panose="02020603050405020304" pitchFamily="18" charset="0"/>
            </a:endParaRPr>
          </a:p>
          <a:p>
            <a:r>
              <a:rPr lang="en-IN" sz="1600" b="1" dirty="0">
                <a:latin typeface="Times New Roman" panose="02020603050405020304" pitchFamily="18" charset="0"/>
                <a:ea typeface="Times New Roman" panose="02020603050405020304" pitchFamily="18" charset="0"/>
                <a:cs typeface="Times New Roman" panose="02020603050405020304" pitchFamily="18" charset="0"/>
              </a:rPr>
              <a:t>Hence as per TRAI New directive industry has started PE-TM binding process on DLT, Proposed scrubbing date is – 01-11-2024</a:t>
            </a:r>
          </a:p>
          <a:p>
            <a:endParaRPr lang="en-IN" sz="1600" dirty="0">
              <a:latin typeface="Times New Roman" panose="02020603050405020304" pitchFamily="18" charset="0"/>
              <a:cs typeface="Times New Roman" panose="02020603050405020304" pitchFamily="18" charset="0"/>
            </a:endParaRPr>
          </a:p>
          <a:p>
            <a:pPr>
              <a:lnSpc>
                <a:spcPct val="116000"/>
              </a:lnSpc>
              <a:spcAft>
                <a:spcPts val="800"/>
              </a:spcAft>
            </a:pPr>
            <a:r>
              <a:rPr lang="en-IN" sz="1800" dirty="0">
                <a:effectLst/>
                <a:latin typeface="Times New Roman" panose="02020603050405020304" pitchFamily="18" charset="0"/>
                <a:ea typeface="Times New Roman" panose="02020603050405020304" pitchFamily="18" charset="0"/>
                <a:cs typeface="Times New Roman" panose="02020603050405020304" pitchFamily="18" charset="0"/>
              </a:rPr>
              <a:t>This document outlines the step-by-step process for the </a:t>
            </a:r>
            <a:r>
              <a:rPr lang="en-IN" sz="1800" b="1" u="sng" dirty="0">
                <a:effectLst/>
                <a:latin typeface="Times New Roman" panose="02020603050405020304" pitchFamily="18" charset="0"/>
                <a:ea typeface="Times New Roman" panose="02020603050405020304" pitchFamily="18" charset="0"/>
                <a:cs typeface="Times New Roman" panose="02020603050405020304" pitchFamily="18" charset="0"/>
              </a:rPr>
              <a:t>PE (Principal Entity)</a:t>
            </a:r>
            <a:r>
              <a:rPr lang="en-IN" sz="1800" dirty="0">
                <a:effectLst/>
                <a:latin typeface="Times New Roman" panose="02020603050405020304" pitchFamily="18" charset="0"/>
                <a:ea typeface="Times New Roman" panose="02020603050405020304" pitchFamily="18" charset="0"/>
                <a:cs typeface="Times New Roman" panose="02020603050405020304" pitchFamily="18" charset="0"/>
              </a:rPr>
              <a:t> and </a:t>
            </a:r>
            <a:r>
              <a:rPr lang="en-IN" sz="1800" b="1" u="sng" dirty="0">
                <a:effectLst/>
                <a:latin typeface="Times New Roman" panose="02020603050405020304" pitchFamily="18" charset="0"/>
                <a:ea typeface="Times New Roman" panose="02020603050405020304" pitchFamily="18" charset="0"/>
                <a:cs typeface="Times New Roman" panose="02020603050405020304" pitchFamily="18" charset="0"/>
              </a:rPr>
              <a:t>TM (Telemarketer) </a:t>
            </a:r>
            <a:r>
              <a:rPr lang="en-IN" sz="1800" dirty="0">
                <a:effectLst/>
                <a:latin typeface="Times New Roman" panose="02020603050405020304" pitchFamily="18" charset="0"/>
                <a:ea typeface="Times New Roman" panose="02020603050405020304" pitchFamily="18" charset="0"/>
                <a:cs typeface="Times New Roman" panose="02020603050405020304" pitchFamily="18" charset="0"/>
              </a:rPr>
              <a:t>tagging workflow. It provides a clear guide for PEs to register and manage their workflows effectively.</a:t>
            </a:r>
            <a:endParaRPr lang="en-IN" sz="1600" b="1" dirty="0">
              <a:latin typeface="Times New Roman" panose="02020603050405020304" pitchFamily="18" charset="0"/>
              <a:ea typeface="Times New Roman" panose="02020603050405020304" pitchFamily="18" charset="0"/>
              <a:cs typeface="Times New Roman" panose="02020603050405020304" pitchFamily="18" charset="0"/>
            </a:endParaRPr>
          </a:p>
          <a:p>
            <a:pPr>
              <a:lnSpc>
                <a:spcPct val="116000"/>
              </a:lnSpc>
              <a:spcAft>
                <a:spcPts val="800"/>
              </a:spcAft>
            </a:pPr>
            <a:endParaRPr lang="en-IN" sz="1600" b="1" dirty="0">
              <a:latin typeface="Times New Roman" panose="02020603050405020304" pitchFamily="18" charset="0"/>
              <a:ea typeface="Times New Roman" panose="02020603050405020304" pitchFamily="18" charset="0"/>
              <a:cs typeface="Times New Roman" panose="02020603050405020304" pitchFamily="18" charset="0"/>
            </a:endParaRPr>
          </a:p>
        </p:txBody>
      </p:sp>
      <p:pic>
        <p:nvPicPr>
          <p:cNvPr id="4" name="Picture 3">
            <a:extLst>
              <a:ext uri="{FF2B5EF4-FFF2-40B4-BE49-F238E27FC236}">
                <a16:creationId xmlns:a16="http://schemas.microsoft.com/office/drawing/2014/main" id="{A319F490-F6D6-2C49-8764-7D87728D4D74}"/>
              </a:ext>
            </a:extLst>
          </p:cNvPr>
          <p:cNvPicPr>
            <a:picLocks noChangeAspect="1"/>
          </p:cNvPicPr>
          <p:nvPr/>
        </p:nvPicPr>
        <p:blipFill>
          <a:blip r:embed="rId3"/>
          <a:stretch>
            <a:fillRect/>
          </a:stretch>
        </p:blipFill>
        <p:spPr>
          <a:xfrm>
            <a:off x="11542963" y="-1257"/>
            <a:ext cx="622882" cy="703800"/>
          </a:xfrm>
          <a:prstGeom prst="rect">
            <a:avLst/>
          </a:prstGeom>
        </p:spPr>
      </p:pic>
    </p:spTree>
    <p:extLst>
      <p:ext uri="{BB962C8B-B14F-4D97-AF65-F5344CB8AC3E}">
        <p14:creationId xmlns:p14="http://schemas.microsoft.com/office/powerpoint/2010/main" val="2394721485"/>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0089A-7039-17A8-4E6B-218039A2A0E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213F73-0951-CB70-8F36-A13272691E84}"/>
              </a:ext>
            </a:extLst>
          </p:cNvPr>
          <p:cNvSpPr>
            <a:spLocks noGrp="1"/>
          </p:cNvSpPr>
          <p:nvPr>
            <p:ph type="ctrTitle"/>
          </p:nvPr>
        </p:nvSpPr>
        <p:spPr>
          <a:xfrm>
            <a:off x="901874" y="59511"/>
            <a:ext cx="10296394" cy="566772"/>
          </a:xfrm>
          <a:solidFill>
            <a:schemeClr val="bg1"/>
          </a:solidFill>
        </p:spPr>
        <p:txBody>
          <a:bodyPr anchor="ctr">
            <a:noAutofit/>
          </a:bodyPr>
          <a:lstStyle/>
          <a:p>
            <a:r>
              <a:rPr lang="en-US" sz="3600" b="1" dirty="0">
                <a:ln w="6600">
                  <a:solidFill>
                    <a:schemeClr val="accent2"/>
                  </a:solidFill>
                  <a:prstDash val="solid"/>
                </a:ln>
                <a:solidFill>
                  <a:schemeClr val="accent1">
                    <a:lumMod val="50000"/>
                  </a:schemeClr>
                </a:solidFill>
                <a:effectLst>
                  <a:outerShdw dist="38100" dir="2700000" algn="tl" rotWithShape="0">
                    <a:schemeClr val="accent2"/>
                  </a:outerShdw>
                </a:effectLst>
              </a:rPr>
              <a:t>PE - TM Binding Approval Process &amp; Workflow</a:t>
            </a:r>
          </a:p>
        </p:txBody>
      </p:sp>
      <p:cxnSp>
        <p:nvCxnSpPr>
          <p:cNvPr id="10" name="Straight Connector 9">
            <a:extLst>
              <a:ext uri="{FF2B5EF4-FFF2-40B4-BE49-F238E27FC236}">
                <a16:creationId xmlns:a16="http://schemas.microsoft.com/office/drawing/2014/main" id="{E21346BC-05B2-FD1A-725F-277F2E766447}"/>
              </a:ext>
            </a:extLst>
          </p:cNvPr>
          <p:cNvCxnSpPr>
            <a:cxnSpLocks/>
          </p:cNvCxnSpPr>
          <p:nvPr/>
        </p:nvCxnSpPr>
        <p:spPr>
          <a:xfrm>
            <a:off x="-12526" y="671798"/>
            <a:ext cx="11505385" cy="0"/>
          </a:xfrm>
          <a:prstGeom prst="line">
            <a:avLst/>
          </a:prstGeom>
          <a:ln w="50800" cap="flat" cmpd="sng">
            <a:solidFill>
              <a:schemeClr val="accent2"/>
            </a:solidFill>
            <a:miter lim="800000"/>
          </a:ln>
        </p:spPr>
        <p:style>
          <a:lnRef idx="3">
            <a:schemeClr val="accent2"/>
          </a:lnRef>
          <a:fillRef idx="0">
            <a:schemeClr val="accent2"/>
          </a:fillRef>
          <a:effectRef idx="2">
            <a:schemeClr val="accent2"/>
          </a:effectRef>
          <a:fontRef idx="minor">
            <a:schemeClr val="tx1"/>
          </a:fontRef>
        </p:style>
      </p:cxnSp>
      <p:pic>
        <p:nvPicPr>
          <p:cNvPr id="4" name="Picture 3">
            <a:extLst>
              <a:ext uri="{FF2B5EF4-FFF2-40B4-BE49-F238E27FC236}">
                <a16:creationId xmlns:a16="http://schemas.microsoft.com/office/drawing/2014/main" id="{AFC02C26-9A5E-B11C-D325-30BFF8EBCEC6}"/>
              </a:ext>
            </a:extLst>
          </p:cNvPr>
          <p:cNvPicPr>
            <a:picLocks noChangeAspect="1"/>
          </p:cNvPicPr>
          <p:nvPr/>
        </p:nvPicPr>
        <p:blipFill>
          <a:blip r:embed="rId3"/>
          <a:stretch>
            <a:fillRect/>
          </a:stretch>
        </p:blipFill>
        <p:spPr>
          <a:xfrm>
            <a:off x="11542963" y="-1257"/>
            <a:ext cx="622882" cy="703800"/>
          </a:xfrm>
          <a:prstGeom prst="rect">
            <a:avLst/>
          </a:prstGeom>
        </p:spPr>
      </p:pic>
      <p:pic>
        <p:nvPicPr>
          <p:cNvPr id="6" name="Picture 5">
            <a:extLst>
              <a:ext uri="{FF2B5EF4-FFF2-40B4-BE49-F238E27FC236}">
                <a16:creationId xmlns:a16="http://schemas.microsoft.com/office/drawing/2014/main" id="{13248759-AE14-8DDD-98E9-F96C2CFB80DD}"/>
              </a:ext>
            </a:extLst>
          </p:cNvPr>
          <p:cNvPicPr>
            <a:picLocks noChangeAspect="1"/>
          </p:cNvPicPr>
          <p:nvPr/>
        </p:nvPicPr>
        <p:blipFill>
          <a:blip r:embed="rId4"/>
          <a:stretch>
            <a:fillRect/>
          </a:stretch>
        </p:blipFill>
        <p:spPr>
          <a:xfrm>
            <a:off x="1891430" y="2901876"/>
            <a:ext cx="8004131" cy="3956124"/>
          </a:xfrm>
          <a:prstGeom prst="rect">
            <a:avLst/>
          </a:prstGeom>
        </p:spPr>
      </p:pic>
      <p:sp>
        <p:nvSpPr>
          <p:cNvPr id="3" name="TextBox 2">
            <a:extLst>
              <a:ext uri="{FF2B5EF4-FFF2-40B4-BE49-F238E27FC236}">
                <a16:creationId xmlns:a16="http://schemas.microsoft.com/office/drawing/2014/main" id="{F304C111-4197-E60A-4B73-AA7720F85276}"/>
              </a:ext>
            </a:extLst>
          </p:cNvPr>
          <p:cNvSpPr txBox="1"/>
          <p:nvPr/>
        </p:nvSpPr>
        <p:spPr>
          <a:xfrm>
            <a:off x="-1" y="717314"/>
            <a:ext cx="12165845" cy="2139047"/>
          </a:xfrm>
          <a:prstGeom prst="rect">
            <a:avLst/>
          </a:prstGeom>
          <a:noFill/>
        </p:spPr>
        <p:txBody>
          <a:bodyPr wrap="square">
            <a:spAutoFit/>
          </a:bodyPr>
          <a:lstStyle/>
          <a:p>
            <a:pPr marL="457200"/>
            <a:r>
              <a:rPr lang="en-IN" b="1" dirty="0">
                <a:effectLst/>
                <a:latin typeface="Times New Roman" panose="02020603050405020304" pitchFamily="18" charset="0"/>
                <a:ea typeface="Calibri" panose="020F0502020204030204" pitchFamily="34" charset="0"/>
                <a:cs typeface="Times New Roman" panose="02020603050405020304" pitchFamily="18" charset="0"/>
              </a:rPr>
              <a:t>Approval Process</a:t>
            </a:r>
            <a:r>
              <a:rPr lang="en-IN" dirty="0">
                <a:effectLst/>
                <a:latin typeface="Times New Roman" panose="02020603050405020304" pitchFamily="18" charset="0"/>
                <a:ea typeface="Calibri" panose="020F0502020204030204" pitchFamily="34" charset="0"/>
                <a:cs typeface="Times New Roman" panose="02020603050405020304" pitchFamily="18" charset="0"/>
              </a:rPr>
              <a:t>:</a:t>
            </a:r>
          </a:p>
          <a:p>
            <a:pPr marL="457200"/>
            <a:endParaRPr lang="en-IN" dirty="0">
              <a:latin typeface="Times New Roman" panose="02020603050405020304" pitchFamily="18" charset="0"/>
              <a:ea typeface="Calibri" panose="020F0502020204030204" pitchFamily="34" charset="0"/>
              <a:cs typeface="Times New Roman" panose="02020603050405020304" pitchFamily="18" charset="0"/>
            </a:endParaRPr>
          </a:p>
          <a:p>
            <a:pPr marL="457200"/>
            <a:r>
              <a:rPr lang="en-IN" sz="1700" dirty="0">
                <a:effectLst/>
                <a:latin typeface="Times New Roman" panose="02020603050405020304" pitchFamily="18" charset="0"/>
                <a:ea typeface="Calibri" panose="020F0502020204030204" pitchFamily="34" charset="0"/>
                <a:cs typeface="Times New Roman" panose="02020603050405020304" pitchFamily="18" charset="0"/>
              </a:rPr>
              <a:t>TMD will be last member of PE-TM </a:t>
            </a:r>
            <a:r>
              <a:rPr lang="en-IN" sz="1700" dirty="0">
                <a:latin typeface="Times New Roman" panose="02020603050405020304" pitchFamily="18" charset="0"/>
                <a:ea typeface="Calibri" panose="020F0502020204030204" pitchFamily="34" charset="0"/>
                <a:cs typeface="Times New Roman" panose="02020603050405020304" pitchFamily="18" charset="0"/>
              </a:rPr>
              <a:t>Chain, Only TMD will approve the request to close the chain. </a:t>
            </a:r>
          </a:p>
          <a:p>
            <a:pPr marL="457200"/>
            <a:endParaRPr lang="en-IN" sz="1600" dirty="0">
              <a:effectLst/>
              <a:latin typeface="Times New Roman" panose="02020603050405020304" pitchFamily="18" charset="0"/>
              <a:ea typeface="Calibri" panose="020F0502020204030204" pitchFamily="34" charset="0"/>
              <a:cs typeface="Times New Roman" panose="02020603050405020304" pitchFamily="18" charset="0"/>
            </a:endParaRPr>
          </a:p>
          <a:p>
            <a:pPr marL="457200"/>
            <a:r>
              <a:rPr lang="en-IN" sz="1600" b="1" dirty="0">
                <a:effectLst/>
                <a:latin typeface="Times New Roman" panose="02020603050405020304" pitchFamily="18" charset="0"/>
                <a:ea typeface="Calibri" panose="020F0502020204030204" pitchFamily="34" charset="0"/>
                <a:cs typeface="Times New Roman" panose="02020603050405020304" pitchFamily="18" charset="0"/>
              </a:rPr>
              <a:t>Post-Approval Process</a:t>
            </a:r>
            <a:r>
              <a:rPr lang="en-IN" sz="1600" dirty="0">
                <a:effectLst/>
                <a:latin typeface="Times New Roman" panose="02020603050405020304" pitchFamily="18" charset="0"/>
                <a:ea typeface="Calibri" panose="020F0502020204030204" pitchFamily="34" charset="0"/>
                <a:cs typeface="Times New Roman" panose="02020603050405020304" pitchFamily="18" charset="0"/>
              </a:rPr>
              <a:t>:</a:t>
            </a:r>
          </a:p>
          <a:p>
            <a:pPr marL="457200"/>
            <a:endParaRPr lang="en-IN" sz="1600" dirty="0">
              <a:effectLst/>
              <a:latin typeface="Times New Roman" panose="02020603050405020304" pitchFamily="18" charset="0"/>
              <a:ea typeface="Calibri" panose="020F0502020204030204" pitchFamily="34" charset="0"/>
              <a:cs typeface="Times New Roman" panose="02020603050405020304" pitchFamily="18" charset="0"/>
            </a:endParaRPr>
          </a:p>
          <a:p>
            <a:pPr marL="742950" lvl="1" indent="-285750">
              <a:buSzPts val="1000"/>
              <a:buFont typeface="Courier New" panose="02070309020205020404" pitchFamily="49" charset="0"/>
              <a:buChar char="o"/>
              <a:tabLst>
                <a:tab pos="914400" algn="l"/>
              </a:tabLst>
            </a:pPr>
            <a:r>
              <a:rPr lang="en-IN" sz="1600" dirty="0">
                <a:effectLst/>
                <a:latin typeface="Times New Roman" panose="02020603050405020304" pitchFamily="18" charset="0"/>
                <a:ea typeface="Calibri" panose="020F0502020204030204" pitchFamily="34" charset="0"/>
                <a:cs typeface="Times New Roman" panose="02020603050405020304" pitchFamily="18" charset="0"/>
              </a:rPr>
              <a:t>Upon approving the PE chain, a unique hash code will be generated.</a:t>
            </a:r>
          </a:p>
          <a:p>
            <a:pPr marL="742950" lvl="1" indent="-285750">
              <a:buSzPts val="1000"/>
              <a:buFont typeface="Courier New" panose="02070309020205020404" pitchFamily="49" charset="0"/>
              <a:buChar char="o"/>
              <a:tabLst>
                <a:tab pos="914400" algn="l"/>
              </a:tabLst>
            </a:pPr>
            <a:r>
              <a:rPr lang="en-IN" sz="1600" dirty="0">
                <a:effectLst/>
                <a:latin typeface="Times New Roman" panose="02020603050405020304" pitchFamily="18" charset="0"/>
                <a:ea typeface="Calibri" panose="020F0502020204030204" pitchFamily="34" charset="0"/>
                <a:cs typeface="Times New Roman" panose="02020603050405020304" pitchFamily="18" charset="0"/>
              </a:rPr>
              <a:t>The request will then undergo before being securely pushed to the DLT Blockchain for final processing.</a:t>
            </a:r>
          </a:p>
        </p:txBody>
      </p:sp>
    </p:spTree>
    <p:extLst>
      <p:ext uri="{BB962C8B-B14F-4D97-AF65-F5344CB8AC3E}">
        <p14:creationId xmlns:p14="http://schemas.microsoft.com/office/powerpoint/2010/main" val="24564961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2AD3D4A-A146-6D45-AB56-2394FD185DBD}"/>
              </a:ext>
            </a:extLst>
          </p:cNvPr>
          <p:cNvSpPr txBox="1"/>
          <p:nvPr/>
        </p:nvSpPr>
        <p:spPr>
          <a:xfrm>
            <a:off x="2474976" y="1450848"/>
            <a:ext cx="6693408" cy="1015663"/>
          </a:xfrm>
          <a:prstGeom prst="rect">
            <a:avLst/>
          </a:prstGeom>
          <a:noFill/>
        </p:spPr>
        <p:txBody>
          <a:bodyPr wrap="square" rtlCol="0">
            <a:spAutoFit/>
          </a:bodyPr>
          <a:lstStyle/>
          <a:p>
            <a:pPr algn="ctr"/>
            <a:r>
              <a:rPr lang="en-US" sz="6000" b="1" dirty="0">
                <a:ln w="13462">
                  <a:solidFill>
                    <a:schemeClr val="bg1"/>
                  </a:solidFill>
                  <a:prstDash val="solid"/>
                </a:ln>
                <a:solidFill>
                  <a:srgbClr val="FF0000"/>
                </a:solidFill>
                <a:effectLst>
                  <a:outerShdw dist="38100" dir="2700000" algn="bl" rotWithShape="0">
                    <a:schemeClr val="accent5"/>
                  </a:outerShdw>
                </a:effectLst>
              </a:rPr>
              <a:t>THANK YOU</a:t>
            </a:r>
            <a:r>
              <a:rPr lang="en-US" sz="6000" b="1" dirty="0">
                <a:solidFill>
                  <a:srgbClr val="FF0000"/>
                </a:solidFill>
              </a:rPr>
              <a:t> </a:t>
            </a:r>
          </a:p>
        </p:txBody>
      </p:sp>
      <p:pic>
        <p:nvPicPr>
          <p:cNvPr id="6" name="Picture 5">
            <a:extLst>
              <a:ext uri="{FF2B5EF4-FFF2-40B4-BE49-F238E27FC236}">
                <a16:creationId xmlns:a16="http://schemas.microsoft.com/office/drawing/2014/main" id="{95E3BF61-269D-034E-93DB-9A0D33F1E58B}"/>
              </a:ext>
            </a:extLst>
          </p:cNvPr>
          <p:cNvPicPr>
            <a:picLocks noChangeAspect="1"/>
          </p:cNvPicPr>
          <p:nvPr/>
        </p:nvPicPr>
        <p:blipFill>
          <a:blip r:embed="rId2"/>
          <a:stretch>
            <a:fillRect/>
          </a:stretch>
        </p:blipFill>
        <p:spPr>
          <a:xfrm>
            <a:off x="3726180" y="3937254"/>
            <a:ext cx="4495800" cy="1714500"/>
          </a:xfrm>
          <a:prstGeom prst="rect">
            <a:avLst/>
          </a:prstGeom>
        </p:spPr>
      </p:pic>
    </p:spTree>
    <p:extLst>
      <p:ext uri="{BB962C8B-B14F-4D97-AF65-F5344CB8AC3E}">
        <p14:creationId xmlns:p14="http://schemas.microsoft.com/office/powerpoint/2010/main" val="3636391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FE388D6-5167-30E9-44BB-D6C63BD4E4A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9261BD5-B7B1-DB76-712C-4553B70F1F27}"/>
              </a:ext>
            </a:extLst>
          </p:cNvPr>
          <p:cNvSpPr>
            <a:spLocks noGrp="1"/>
          </p:cNvSpPr>
          <p:nvPr>
            <p:ph type="ctrTitle"/>
          </p:nvPr>
        </p:nvSpPr>
        <p:spPr>
          <a:xfrm>
            <a:off x="1102290" y="59511"/>
            <a:ext cx="9645042" cy="566772"/>
          </a:xfrm>
          <a:solidFill>
            <a:schemeClr val="bg1"/>
          </a:solidFill>
        </p:spPr>
        <p:txBody>
          <a:bodyPr anchor="ctr">
            <a:noAutofit/>
          </a:bodyPr>
          <a:lstStyle/>
          <a:p>
            <a:r>
              <a:rPr lang="en-US" sz="4400" b="1" dirty="0">
                <a:ln w="6600">
                  <a:solidFill>
                    <a:schemeClr val="accent2"/>
                  </a:solidFill>
                  <a:prstDash val="solid"/>
                </a:ln>
                <a:solidFill>
                  <a:schemeClr val="accent1">
                    <a:lumMod val="50000"/>
                  </a:schemeClr>
                </a:solidFill>
                <a:effectLst>
                  <a:outerShdw dist="38100" dir="2700000" algn="tl" rotWithShape="0">
                    <a:schemeClr val="accent2"/>
                  </a:outerShdw>
                </a:effectLst>
              </a:rPr>
              <a:t>Important Points &gt; PE -TM Binding </a:t>
            </a:r>
          </a:p>
        </p:txBody>
      </p:sp>
      <p:cxnSp>
        <p:nvCxnSpPr>
          <p:cNvPr id="10" name="Straight Connector 9">
            <a:extLst>
              <a:ext uri="{FF2B5EF4-FFF2-40B4-BE49-F238E27FC236}">
                <a16:creationId xmlns:a16="http://schemas.microsoft.com/office/drawing/2014/main" id="{4066A0BC-A7C6-4AD7-C004-218F08E33391}"/>
              </a:ext>
            </a:extLst>
          </p:cNvPr>
          <p:cNvCxnSpPr>
            <a:cxnSpLocks/>
          </p:cNvCxnSpPr>
          <p:nvPr/>
        </p:nvCxnSpPr>
        <p:spPr>
          <a:xfrm>
            <a:off x="-12526" y="671798"/>
            <a:ext cx="11505385" cy="0"/>
          </a:xfrm>
          <a:prstGeom prst="line">
            <a:avLst/>
          </a:prstGeom>
          <a:ln w="50800" cap="flat" cmpd="sng">
            <a:solidFill>
              <a:schemeClr val="accent2"/>
            </a:solidFill>
            <a:miter lim="800000"/>
          </a:ln>
        </p:spPr>
        <p:style>
          <a:lnRef idx="3">
            <a:schemeClr val="accent2"/>
          </a:lnRef>
          <a:fillRef idx="0">
            <a:schemeClr val="accent2"/>
          </a:fillRef>
          <a:effectRef idx="2">
            <a:schemeClr val="accent2"/>
          </a:effectRef>
          <a:fontRef idx="minor">
            <a:schemeClr val="tx1"/>
          </a:fontRef>
        </p:style>
      </p:cxnSp>
      <p:sp>
        <p:nvSpPr>
          <p:cNvPr id="3" name="Rectangle 2">
            <a:extLst>
              <a:ext uri="{FF2B5EF4-FFF2-40B4-BE49-F238E27FC236}">
                <a16:creationId xmlns:a16="http://schemas.microsoft.com/office/drawing/2014/main" id="{B3F752B8-26F5-0DD3-DEBE-7ED0B35143DE}"/>
              </a:ext>
            </a:extLst>
          </p:cNvPr>
          <p:cNvSpPr/>
          <p:nvPr/>
        </p:nvSpPr>
        <p:spPr>
          <a:xfrm>
            <a:off x="0" y="717314"/>
            <a:ext cx="12192000" cy="2816156"/>
          </a:xfrm>
          <a:prstGeom prst="rect">
            <a:avLst/>
          </a:prstGeom>
          <a:ln>
            <a:noFill/>
          </a:ln>
        </p:spPr>
        <p:txBody>
          <a:bodyPr wrap="square">
            <a:spAutoFit/>
          </a:bodyPr>
          <a:lstStyle/>
          <a:p>
            <a:pPr>
              <a:buFont typeface="Arial" panose="020B0604020202020204" pitchFamily="34" charset="0"/>
              <a:buChar char="•"/>
            </a:pPr>
            <a:r>
              <a:rPr lang="en-IN" sz="1600" dirty="0">
                <a:effectLst/>
                <a:latin typeface="Times New Roman" panose="02020603050405020304" pitchFamily="18" charset="0"/>
                <a:cs typeface="Times New Roman" panose="02020603050405020304" pitchFamily="18" charset="0"/>
              </a:rPr>
              <a:t>All Principal Entities will be required to define their Telemarketer (TM)/Aggregator on the respective DLT Portals.</a:t>
            </a:r>
          </a:p>
          <a:p>
            <a:r>
              <a:rPr lang="en-IN" sz="1600" dirty="0">
                <a:effectLst/>
                <a:latin typeface="Times New Roman" panose="02020603050405020304" pitchFamily="18" charset="0"/>
                <a:cs typeface="Times New Roman" panose="02020603050405020304" pitchFamily="18" charset="0"/>
              </a:rPr>
              <a:t> </a:t>
            </a:r>
          </a:p>
          <a:p>
            <a:pPr>
              <a:buFont typeface="Arial" panose="020B0604020202020204" pitchFamily="34" charset="0"/>
              <a:buChar char="•"/>
            </a:pPr>
            <a:r>
              <a:rPr lang="en-IN" sz="1700" b="1" dirty="0">
                <a:effectLst/>
                <a:latin typeface="Times New Roman" panose="02020603050405020304" pitchFamily="18" charset="0"/>
                <a:cs typeface="Times New Roman" panose="02020603050405020304" pitchFamily="18" charset="0"/>
              </a:rPr>
              <a:t>Telemarketers (TM) must then either:</a:t>
            </a:r>
            <a:br>
              <a:rPr lang="en-IN" sz="1600" dirty="0">
                <a:effectLst/>
                <a:latin typeface="Times New Roman" panose="02020603050405020304" pitchFamily="18" charset="0"/>
                <a:cs typeface="Times New Roman" panose="02020603050405020304" pitchFamily="18" charset="0"/>
              </a:rPr>
            </a:br>
            <a:r>
              <a:rPr lang="en-IN" sz="1600" dirty="0">
                <a:effectLst/>
                <a:latin typeface="Times New Roman" panose="02020603050405020304" pitchFamily="18" charset="0"/>
                <a:cs typeface="Times New Roman" panose="02020603050405020304" pitchFamily="18" charset="0"/>
              </a:rPr>
              <a:t>1. Define whether they them selves are acting as the Telemarketer Delivery </a:t>
            </a:r>
          </a:p>
          <a:p>
            <a:endParaRPr lang="en-IN" sz="1600" dirty="0">
              <a:effectLst/>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IN" sz="1600" dirty="0">
                <a:effectLst/>
                <a:latin typeface="Times New Roman" panose="02020603050405020304" pitchFamily="18" charset="0"/>
                <a:cs typeface="Times New Roman" panose="02020603050405020304" pitchFamily="18" charset="0"/>
              </a:rPr>
              <a:t>(TMD) who is responsible for final message delivery via Telecom Service Provider (TSP), or</a:t>
            </a:r>
          </a:p>
          <a:p>
            <a:br>
              <a:rPr lang="en-IN" sz="1600" dirty="0">
                <a:effectLst/>
                <a:latin typeface="Times New Roman" panose="02020603050405020304" pitchFamily="18" charset="0"/>
                <a:cs typeface="Times New Roman" panose="02020603050405020304" pitchFamily="18" charset="0"/>
              </a:rPr>
            </a:br>
            <a:r>
              <a:rPr lang="en-IN" sz="1600" dirty="0">
                <a:effectLst/>
                <a:latin typeface="Times New Roman" panose="02020603050405020304" pitchFamily="18" charset="0"/>
                <a:cs typeface="Times New Roman" panose="02020603050405020304" pitchFamily="18" charset="0"/>
              </a:rPr>
              <a:t>2. Select another TM who will further define their role as TMD or select an additional TM in the chain. </a:t>
            </a:r>
          </a:p>
          <a:p>
            <a:endParaRPr lang="en-IN" sz="1600" dirty="0">
              <a:effectLst/>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IN" sz="1600" dirty="0">
                <a:effectLst/>
                <a:latin typeface="Times New Roman" panose="02020603050405020304" pitchFamily="18" charset="0"/>
                <a:cs typeface="Times New Roman" panose="02020603050405020304" pitchFamily="18" charset="0"/>
              </a:rPr>
              <a:t>Once the entire PM -&gt; TM -&gt; TM -&gt; TMD chain is defined, the TMD must then hash the entire workflow to ensure compliance during SMS submission for DLT scrubbing</a:t>
            </a:r>
            <a:r>
              <a:rPr lang="en-IN" sz="1600" dirty="0">
                <a:effectLst/>
                <a:latin typeface="Aptos" panose="020B0004020202020204" pitchFamily="34" charset="0"/>
              </a:rPr>
              <a:t>. </a:t>
            </a:r>
            <a:endParaRPr lang="en-IN" sz="1600" b="1" dirty="0">
              <a:latin typeface="Aptos"/>
              <a:ea typeface="Times New Roman" panose="02020603050405020304" pitchFamily="18" charset="0"/>
              <a:cs typeface="Arial" panose="020B0604020202020204" pitchFamily="34" charset="0"/>
            </a:endParaRPr>
          </a:p>
        </p:txBody>
      </p:sp>
      <p:pic>
        <p:nvPicPr>
          <p:cNvPr id="4" name="Picture 3">
            <a:extLst>
              <a:ext uri="{FF2B5EF4-FFF2-40B4-BE49-F238E27FC236}">
                <a16:creationId xmlns:a16="http://schemas.microsoft.com/office/drawing/2014/main" id="{7232C94D-61D6-8913-6BC2-48A682E1450E}"/>
              </a:ext>
            </a:extLst>
          </p:cNvPr>
          <p:cNvPicPr>
            <a:picLocks noChangeAspect="1"/>
          </p:cNvPicPr>
          <p:nvPr/>
        </p:nvPicPr>
        <p:blipFill>
          <a:blip r:embed="rId3"/>
          <a:stretch>
            <a:fillRect/>
          </a:stretch>
        </p:blipFill>
        <p:spPr>
          <a:xfrm>
            <a:off x="11542963" y="-1257"/>
            <a:ext cx="622882" cy="703800"/>
          </a:xfrm>
          <a:prstGeom prst="rect">
            <a:avLst/>
          </a:prstGeom>
        </p:spPr>
      </p:pic>
      <p:graphicFrame>
        <p:nvGraphicFramePr>
          <p:cNvPr id="15" name="Table 14">
            <a:extLst>
              <a:ext uri="{FF2B5EF4-FFF2-40B4-BE49-F238E27FC236}">
                <a16:creationId xmlns:a16="http://schemas.microsoft.com/office/drawing/2014/main" id="{B91717C5-9CDC-B32F-C6E8-65A39BFDC343}"/>
              </a:ext>
            </a:extLst>
          </p:cNvPr>
          <p:cNvGraphicFramePr>
            <a:graphicFrameLocks noGrp="1"/>
          </p:cNvGraphicFramePr>
          <p:nvPr>
            <p:extLst>
              <p:ext uri="{D42A27DB-BD31-4B8C-83A1-F6EECF244321}">
                <p14:modId xmlns:p14="http://schemas.microsoft.com/office/powerpoint/2010/main" val="3924047694"/>
              </p:ext>
            </p:extLst>
          </p:nvPr>
        </p:nvGraphicFramePr>
        <p:xfrm>
          <a:off x="12526" y="4176954"/>
          <a:ext cx="12165845" cy="2609604"/>
        </p:xfrm>
        <a:graphic>
          <a:graphicData uri="http://schemas.openxmlformats.org/drawingml/2006/table">
            <a:tbl>
              <a:tblPr firstRow="1" bandRow="1">
                <a:tableStyleId>{5C22544A-7EE6-4342-B048-85BDC9FD1C3A}</a:tableStyleId>
              </a:tblPr>
              <a:tblGrid>
                <a:gridCol w="3831163">
                  <a:extLst>
                    <a:ext uri="{9D8B030D-6E8A-4147-A177-3AD203B41FA5}">
                      <a16:colId xmlns:a16="http://schemas.microsoft.com/office/drawing/2014/main" val="62485374"/>
                    </a:ext>
                  </a:extLst>
                </a:gridCol>
                <a:gridCol w="8334682">
                  <a:extLst>
                    <a:ext uri="{9D8B030D-6E8A-4147-A177-3AD203B41FA5}">
                      <a16:colId xmlns:a16="http://schemas.microsoft.com/office/drawing/2014/main" val="1348983327"/>
                    </a:ext>
                  </a:extLst>
                </a:gridCol>
              </a:tblGrid>
              <a:tr h="361868">
                <a:tc>
                  <a:txBody>
                    <a:bodyPr/>
                    <a:lstStyle/>
                    <a:p>
                      <a:pPr algn="ctr"/>
                      <a:r>
                        <a:rPr lang="en-IN" sz="1800" b="1" dirty="0">
                          <a:solidFill>
                            <a:srgbClr val="FFFFFF"/>
                          </a:solidFill>
                          <a:effectLst/>
                          <a:latin typeface="Times New Roman" panose="02020603050405020304" pitchFamily="18" charset="0"/>
                          <a:cs typeface="Times New Roman" panose="02020603050405020304" pitchFamily="18" charset="0"/>
                        </a:rPr>
                        <a:t>Abbreviations </a:t>
                      </a:r>
                      <a:endParaRPr lang="en-IN" sz="1800" dirty="0">
                        <a:effectLst/>
                        <a:latin typeface="Times New Roman" panose="02020603050405020304" pitchFamily="18" charset="0"/>
                        <a:cs typeface="Times New Roman" panose="02020603050405020304" pitchFamily="18" charset="0"/>
                      </a:endParaRPr>
                    </a:p>
                  </a:txBody>
                  <a:tcPr anchor="ctr"/>
                </a:tc>
                <a:tc>
                  <a:txBody>
                    <a:bodyPr/>
                    <a:lstStyle/>
                    <a:p>
                      <a:pPr algn="ctr"/>
                      <a:r>
                        <a:rPr lang="en-IN" sz="1800" b="1" dirty="0">
                          <a:solidFill>
                            <a:srgbClr val="FFFFFF"/>
                          </a:solidFill>
                          <a:effectLst/>
                          <a:latin typeface="Times New Roman" panose="02020603050405020304" pitchFamily="18" charset="0"/>
                          <a:cs typeface="Times New Roman" panose="02020603050405020304" pitchFamily="18" charset="0"/>
                        </a:rPr>
                        <a:t>Details </a:t>
                      </a:r>
                      <a:endParaRPr lang="en-IN" sz="18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366416070"/>
                  </a:ext>
                </a:extLst>
              </a:tr>
              <a:tr h="361868">
                <a:tc>
                  <a:txBody>
                    <a:bodyPr/>
                    <a:lstStyle/>
                    <a:p>
                      <a:pPr algn="ctr"/>
                      <a:r>
                        <a:rPr lang="en-IN" sz="1500" dirty="0">
                          <a:effectLst/>
                          <a:latin typeface="Times New Roman" panose="02020603050405020304" pitchFamily="18" charset="0"/>
                          <a:cs typeface="Times New Roman" panose="02020603050405020304" pitchFamily="18" charset="0"/>
                        </a:rPr>
                        <a:t>PE</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Times New Roman" panose="02020603050405020304" pitchFamily="18" charset="0"/>
                          <a:ea typeface="+mn-ea"/>
                          <a:cs typeface="Times New Roman" panose="02020603050405020304" pitchFamily="18" charset="0"/>
                        </a:rPr>
                        <a:t>Principal Entity – Business Owner </a:t>
                      </a:r>
                      <a:endParaRPr lang="en-IN" sz="16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064134571"/>
                  </a:ext>
                </a:extLst>
              </a:tr>
              <a:tr h="535367">
                <a:tc>
                  <a:txBody>
                    <a:bodyPr/>
                    <a:lstStyle/>
                    <a:p>
                      <a:pPr algn="ctr"/>
                      <a:r>
                        <a:rPr lang="en-IN" sz="1500" dirty="0">
                          <a:effectLst/>
                          <a:latin typeface="Times New Roman" panose="02020603050405020304" pitchFamily="18" charset="0"/>
                          <a:cs typeface="Times New Roman" panose="02020603050405020304" pitchFamily="18" charset="0"/>
                        </a:rPr>
                        <a:t>TM</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Times New Roman" panose="02020603050405020304" pitchFamily="18" charset="0"/>
                          <a:ea typeface="+mn-ea"/>
                          <a:cs typeface="Times New Roman" panose="02020603050405020304" pitchFamily="18" charset="0"/>
                        </a:rPr>
                        <a:t>Telemarketer - Who is connected to PE and he is further connecting to another TM and/or TD but not with Operator. </a:t>
                      </a:r>
                      <a:endParaRPr lang="en-IN" sz="16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888091984"/>
                  </a:ext>
                </a:extLst>
              </a:tr>
              <a:tr h="535367">
                <a:tc>
                  <a:txBody>
                    <a:bodyPr/>
                    <a:lstStyle/>
                    <a:p>
                      <a:pPr algn="ctr"/>
                      <a:r>
                        <a:rPr lang="en-IN" sz="1500" dirty="0">
                          <a:effectLst/>
                          <a:latin typeface="Times New Roman" panose="02020603050405020304" pitchFamily="18" charset="0"/>
                          <a:cs typeface="Times New Roman" panose="02020603050405020304" pitchFamily="18" charset="0"/>
                        </a:rPr>
                        <a:t>TMD</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Times New Roman" panose="02020603050405020304" pitchFamily="18" charset="0"/>
                          <a:ea typeface="+mn-ea"/>
                          <a:cs typeface="Times New Roman" panose="02020603050405020304" pitchFamily="18" charset="0"/>
                        </a:rPr>
                        <a:t>Telemarketer Delivery - Who is directly connected with Operator (TSP) for SMS submission for delivery. </a:t>
                      </a:r>
                      <a:endParaRPr lang="en-IN" sz="16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975694593"/>
                  </a:ext>
                </a:extLst>
              </a:tr>
              <a:tr h="361868">
                <a:tc>
                  <a:txBody>
                    <a:bodyPr/>
                    <a:lstStyle/>
                    <a:p>
                      <a:pPr algn="ctr"/>
                      <a:r>
                        <a:rPr lang="en-IN" sz="1500" dirty="0">
                          <a:effectLst/>
                          <a:latin typeface="Times New Roman" panose="02020603050405020304" pitchFamily="18" charset="0"/>
                          <a:cs typeface="Times New Roman" panose="02020603050405020304" pitchFamily="18" charset="0"/>
                        </a:rPr>
                        <a:t>TSP</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effectLst/>
                          <a:latin typeface="Times New Roman" panose="02020603050405020304" pitchFamily="18" charset="0"/>
                          <a:ea typeface="+mn-ea"/>
                          <a:cs typeface="Times New Roman" panose="02020603050405020304" pitchFamily="18" charset="0"/>
                        </a:rPr>
                        <a:t>Telecom Service Provide- From where the SMS is getting originating </a:t>
                      </a:r>
                      <a:endParaRPr lang="en-IN" sz="1600" dirty="0">
                        <a:effectLst/>
                        <a:latin typeface="Times New Roman" panose="02020603050405020304" pitchFamily="18" charset="0"/>
                        <a:cs typeface="Times New Roman" panose="02020603050405020304" pitchFamily="18" charset="0"/>
                      </a:endParaRPr>
                    </a:p>
                  </a:txBody>
                  <a:tcPr anchor="ctr"/>
                </a:tc>
                <a:extLst>
                  <a:ext uri="{0D108BD9-81ED-4DB2-BD59-A6C34878D82A}">
                    <a16:rowId xmlns:a16="http://schemas.microsoft.com/office/drawing/2014/main" val="1421842521"/>
                  </a:ext>
                </a:extLst>
              </a:tr>
              <a:tr h="361868">
                <a:tc>
                  <a:txBody>
                    <a:bodyPr/>
                    <a:lstStyle/>
                    <a:p>
                      <a:pPr algn="ctr"/>
                      <a:r>
                        <a:rPr lang="en-IN" sz="1500" dirty="0">
                          <a:effectLst/>
                          <a:latin typeface="Times New Roman" panose="02020603050405020304" pitchFamily="18" charset="0"/>
                          <a:cs typeface="Times New Roman" panose="02020603050405020304" pitchFamily="18" charset="0"/>
                        </a:rPr>
                        <a:t>OAP</a:t>
                      </a:r>
                    </a:p>
                  </a:txBody>
                  <a:tcPr anchor="ctr"/>
                </a:tc>
                <a:tc>
                  <a:txBody>
                    <a:bodyPr/>
                    <a:lstStyle/>
                    <a:p>
                      <a:pPr algn="l"/>
                      <a:r>
                        <a:rPr lang="en-IN" sz="1600" dirty="0">
                          <a:effectLst/>
                          <a:latin typeface="Times New Roman" panose="02020603050405020304" pitchFamily="18" charset="0"/>
                          <a:cs typeface="Times New Roman" panose="02020603050405020304" pitchFamily="18" charset="0"/>
                        </a:rPr>
                        <a:t>Originator Access Provider – Airtel, Jio, TATA, VIL, MTNL, BSNL Etc.</a:t>
                      </a:r>
                    </a:p>
                  </a:txBody>
                  <a:tcPr anchor="ctr"/>
                </a:tc>
                <a:extLst>
                  <a:ext uri="{0D108BD9-81ED-4DB2-BD59-A6C34878D82A}">
                    <a16:rowId xmlns:a16="http://schemas.microsoft.com/office/drawing/2014/main" val="3228942763"/>
                  </a:ext>
                </a:extLst>
              </a:tr>
            </a:tbl>
          </a:graphicData>
        </a:graphic>
      </p:graphicFrame>
      <p:sp>
        <p:nvSpPr>
          <p:cNvPr id="16" name="Rectangle 1">
            <a:extLst>
              <a:ext uri="{FF2B5EF4-FFF2-40B4-BE49-F238E27FC236}">
                <a16:creationId xmlns:a16="http://schemas.microsoft.com/office/drawing/2014/main" id="{1432516D-18A1-71D0-8CED-407E3346D93A}"/>
              </a:ext>
            </a:extLst>
          </p:cNvPr>
          <p:cNvSpPr>
            <a:spLocks noChangeArrowheads="1"/>
          </p:cNvSpPr>
          <p:nvPr/>
        </p:nvSpPr>
        <p:spPr bwMode="auto">
          <a:xfrm>
            <a:off x="3832034" y="3594013"/>
            <a:ext cx="3816263" cy="4616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a:ln>
                  <a:noFill/>
                </a:ln>
                <a:solidFill>
                  <a:srgbClr val="FF0000"/>
                </a:solidFill>
                <a:effectLst/>
                <a:latin typeface="Times New Roman" panose="02020603050405020304" pitchFamily="18" charset="0"/>
                <a:cs typeface="Times New Roman" panose="02020603050405020304" pitchFamily="18" charset="0"/>
              </a:rPr>
              <a:t>List of Abbreviations used </a:t>
            </a:r>
            <a:endParaRPr kumimoji="0" lang="en-US" altLang="en-US" sz="2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2391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36" presetClass="emph" presetSubtype="0" fill="hold" grpId="0" nodeType="clickEffect">
                                  <p:stCondLst>
                                    <p:cond delay="0"/>
                                  </p:stCondLst>
                                  <p:iterate type="lt">
                                    <p:tmPct val="10000"/>
                                  </p:iterate>
                                  <p:childTnLst>
                                    <p:animScale>
                                      <p:cBhvr>
                                        <p:cTn id="15" dur="250" autoRev="1" fill="hold">
                                          <p:stCondLst>
                                            <p:cond delay="0"/>
                                          </p:stCondLst>
                                        </p:cTn>
                                        <p:tgtEl>
                                          <p:spTgt spid="16"/>
                                        </p:tgtEl>
                                      </p:cBhvr>
                                      <p:to x="80000" y="100000"/>
                                    </p:animScale>
                                    <p:anim by="(#ppt_w*0.10)" calcmode="lin" valueType="num">
                                      <p:cBhvr>
                                        <p:cTn id="16" dur="250" autoRev="1" fill="hold">
                                          <p:stCondLst>
                                            <p:cond delay="0"/>
                                          </p:stCondLst>
                                        </p:cTn>
                                        <p:tgtEl>
                                          <p:spTgt spid="16"/>
                                        </p:tgtEl>
                                        <p:attrNameLst>
                                          <p:attrName>ppt_x</p:attrName>
                                        </p:attrNameLst>
                                      </p:cBhvr>
                                    </p:anim>
                                    <p:anim by="(-#ppt_w*0.10)" calcmode="lin" valueType="num">
                                      <p:cBhvr>
                                        <p:cTn id="17" dur="250" autoRev="1" fill="hold">
                                          <p:stCondLst>
                                            <p:cond delay="0"/>
                                          </p:stCondLst>
                                        </p:cTn>
                                        <p:tgtEl>
                                          <p:spTgt spid="16"/>
                                        </p:tgtEl>
                                        <p:attrNameLst>
                                          <p:attrName>ppt_y</p:attrName>
                                        </p:attrNameLst>
                                      </p:cBhvr>
                                    </p:anim>
                                    <p:animRot by="-480000">
                                      <p:cBhvr>
                                        <p:cTn id="18" dur="250" autoRev="1" fill="hold">
                                          <p:stCondLst>
                                            <p:cond delay="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37573-F83E-C545-8EC7-3F07BD1F7AC6}"/>
              </a:ext>
            </a:extLst>
          </p:cNvPr>
          <p:cNvSpPr>
            <a:spLocks noGrp="1"/>
          </p:cNvSpPr>
          <p:nvPr>
            <p:ph type="ctrTitle"/>
          </p:nvPr>
        </p:nvSpPr>
        <p:spPr>
          <a:xfrm>
            <a:off x="51208" y="59511"/>
            <a:ext cx="11466703" cy="566772"/>
          </a:xfrm>
        </p:spPr>
        <p:txBody>
          <a:bodyPr anchor="ctr">
            <a:noAutofit/>
          </a:bodyPr>
          <a:lstStyle/>
          <a:p>
            <a:r>
              <a:rPr lang="en-US" sz="3200" b="1" dirty="0">
                <a:ln w="6600">
                  <a:solidFill>
                    <a:schemeClr val="accent2"/>
                  </a:solidFill>
                  <a:prstDash val="solid"/>
                </a:ln>
                <a:solidFill>
                  <a:schemeClr val="accent1">
                    <a:lumMod val="50000"/>
                  </a:schemeClr>
                </a:solidFill>
                <a:effectLst>
                  <a:outerShdw dist="38100" dir="2700000" algn="tl" rotWithShape="0">
                    <a:schemeClr val="accent2"/>
                  </a:outerShdw>
                </a:effectLst>
              </a:rPr>
              <a:t>Principal Entity (PE)-Telemarketer (TM) Binding - </a:t>
            </a:r>
            <a:r>
              <a:rPr lang="en-US" sz="3600" b="1" dirty="0">
                <a:ln w="6600">
                  <a:solidFill>
                    <a:schemeClr val="accent2"/>
                  </a:solidFill>
                  <a:prstDash val="solid"/>
                </a:ln>
                <a:solidFill>
                  <a:schemeClr val="accent1">
                    <a:lumMod val="50000"/>
                  </a:schemeClr>
                </a:solidFill>
                <a:effectLst>
                  <a:outerShdw dist="38100" dir="2700000" algn="tl" rotWithShape="0">
                    <a:schemeClr val="accent2"/>
                  </a:outerShdw>
                </a:effectLst>
              </a:rPr>
              <a:t>Process For PE</a:t>
            </a:r>
          </a:p>
        </p:txBody>
      </p:sp>
      <p:cxnSp>
        <p:nvCxnSpPr>
          <p:cNvPr id="10" name="Straight Connector 9">
            <a:extLst>
              <a:ext uri="{FF2B5EF4-FFF2-40B4-BE49-F238E27FC236}">
                <a16:creationId xmlns:a16="http://schemas.microsoft.com/office/drawing/2014/main" id="{143528B9-986C-C44A-A25C-8C6FBF01BC1D}"/>
              </a:ext>
            </a:extLst>
          </p:cNvPr>
          <p:cNvCxnSpPr>
            <a:cxnSpLocks/>
          </p:cNvCxnSpPr>
          <p:nvPr/>
        </p:nvCxnSpPr>
        <p:spPr>
          <a:xfrm>
            <a:off x="0" y="665802"/>
            <a:ext cx="11377353" cy="0"/>
          </a:xfrm>
          <a:prstGeom prst="line">
            <a:avLst/>
          </a:prstGeom>
          <a:ln w="53975"/>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173BDB97-95B9-264F-B212-666F791CC8D7}"/>
              </a:ext>
            </a:extLst>
          </p:cNvPr>
          <p:cNvPicPr>
            <a:picLocks noChangeAspect="1"/>
          </p:cNvPicPr>
          <p:nvPr/>
        </p:nvPicPr>
        <p:blipFill>
          <a:blip r:embed="rId3"/>
          <a:stretch>
            <a:fillRect/>
          </a:stretch>
        </p:blipFill>
        <p:spPr>
          <a:xfrm>
            <a:off x="11517911" y="-1257"/>
            <a:ext cx="622882" cy="703799"/>
          </a:xfrm>
          <a:prstGeom prst="rect">
            <a:avLst/>
          </a:prstGeom>
        </p:spPr>
      </p:pic>
      <p:pic>
        <p:nvPicPr>
          <p:cNvPr id="4" name="Picture 3">
            <a:extLst>
              <a:ext uri="{FF2B5EF4-FFF2-40B4-BE49-F238E27FC236}">
                <a16:creationId xmlns:a16="http://schemas.microsoft.com/office/drawing/2014/main" id="{04ABA587-D9FE-9288-BB81-A343060233BA}"/>
              </a:ext>
            </a:extLst>
          </p:cNvPr>
          <p:cNvPicPr>
            <a:picLocks noChangeAspect="1"/>
          </p:cNvPicPr>
          <p:nvPr/>
        </p:nvPicPr>
        <p:blipFill>
          <a:blip r:embed="rId4"/>
          <a:stretch>
            <a:fillRect/>
          </a:stretch>
        </p:blipFill>
        <p:spPr>
          <a:xfrm>
            <a:off x="23383" y="731446"/>
            <a:ext cx="12114149" cy="6095820"/>
          </a:xfrm>
          <a:prstGeom prst="rect">
            <a:avLst/>
          </a:prstGeom>
        </p:spPr>
      </p:pic>
    </p:spTree>
    <p:extLst>
      <p:ext uri="{BB962C8B-B14F-4D97-AF65-F5344CB8AC3E}">
        <p14:creationId xmlns:p14="http://schemas.microsoft.com/office/powerpoint/2010/main" val="2991880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79A052-6D6D-DB4F-D76F-442D59AE91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998619E-56CA-556C-B277-EDDAA5FD84E2}"/>
              </a:ext>
            </a:extLst>
          </p:cNvPr>
          <p:cNvSpPr>
            <a:spLocks noGrp="1"/>
          </p:cNvSpPr>
          <p:nvPr>
            <p:ph type="ctrTitle"/>
          </p:nvPr>
        </p:nvSpPr>
        <p:spPr>
          <a:xfrm>
            <a:off x="270696" y="59511"/>
            <a:ext cx="11377353" cy="566772"/>
          </a:xfrm>
        </p:spPr>
        <p:txBody>
          <a:bodyPr anchor="ctr">
            <a:noAutofit/>
          </a:bodyPr>
          <a:lstStyle/>
          <a:p>
            <a:r>
              <a:rPr lang="en-US" sz="3600" b="1" dirty="0">
                <a:ln w="6600">
                  <a:solidFill>
                    <a:schemeClr val="accent2"/>
                  </a:solidFill>
                  <a:prstDash val="solid"/>
                </a:ln>
                <a:solidFill>
                  <a:schemeClr val="accent1">
                    <a:lumMod val="50000"/>
                  </a:schemeClr>
                </a:solidFill>
                <a:effectLst>
                  <a:outerShdw dist="38100" dir="2700000" algn="tl" rotWithShape="0">
                    <a:schemeClr val="accent2"/>
                  </a:outerShdw>
                </a:effectLst>
              </a:rPr>
              <a:t>Principal Entity (PE)-Telemarketer (TM) Mapping on DLT</a:t>
            </a:r>
          </a:p>
        </p:txBody>
      </p:sp>
      <p:cxnSp>
        <p:nvCxnSpPr>
          <p:cNvPr id="10" name="Straight Connector 9">
            <a:extLst>
              <a:ext uri="{FF2B5EF4-FFF2-40B4-BE49-F238E27FC236}">
                <a16:creationId xmlns:a16="http://schemas.microsoft.com/office/drawing/2014/main" id="{E2C962C6-8248-EF79-10ED-94321F3BB591}"/>
              </a:ext>
            </a:extLst>
          </p:cNvPr>
          <p:cNvCxnSpPr>
            <a:cxnSpLocks/>
          </p:cNvCxnSpPr>
          <p:nvPr/>
        </p:nvCxnSpPr>
        <p:spPr>
          <a:xfrm>
            <a:off x="0" y="665802"/>
            <a:ext cx="11377353" cy="0"/>
          </a:xfrm>
          <a:prstGeom prst="line">
            <a:avLst/>
          </a:prstGeom>
          <a:ln w="53975"/>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497F9CA2-B6BF-FF49-DD45-99EF303E9654}"/>
              </a:ext>
            </a:extLst>
          </p:cNvPr>
          <p:cNvPicPr>
            <a:picLocks noChangeAspect="1"/>
          </p:cNvPicPr>
          <p:nvPr/>
        </p:nvPicPr>
        <p:blipFill>
          <a:blip r:embed="rId3"/>
          <a:stretch>
            <a:fillRect/>
          </a:stretch>
        </p:blipFill>
        <p:spPr>
          <a:xfrm>
            <a:off x="11530437" y="23795"/>
            <a:ext cx="622882" cy="703800"/>
          </a:xfrm>
          <a:prstGeom prst="rect">
            <a:avLst/>
          </a:prstGeom>
        </p:spPr>
      </p:pic>
      <p:pic>
        <p:nvPicPr>
          <p:cNvPr id="3" name="Picture 2">
            <a:extLst>
              <a:ext uri="{FF2B5EF4-FFF2-40B4-BE49-F238E27FC236}">
                <a16:creationId xmlns:a16="http://schemas.microsoft.com/office/drawing/2014/main" id="{342BA7A5-BD8F-556C-D14E-0F6A822FE26E}"/>
              </a:ext>
            </a:extLst>
          </p:cNvPr>
          <p:cNvPicPr>
            <a:picLocks noChangeAspect="1"/>
          </p:cNvPicPr>
          <p:nvPr/>
        </p:nvPicPr>
        <p:blipFill>
          <a:blip r:embed="rId4"/>
          <a:stretch>
            <a:fillRect/>
          </a:stretch>
        </p:blipFill>
        <p:spPr>
          <a:xfrm>
            <a:off x="12526" y="730356"/>
            <a:ext cx="12153319" cy="6144188"/>
          </a:xfrm>
          <a:prstGeom prst="rect">
            <a:avLst/>
          </a:prstGeom>
        </p:spPr>
      </p:pic>
    </p:spTree>
    <p:extLst>
      <p:ext uri="{BB962C8B-B14F-4D97-AF65-F5344CB8AC3E}">
        <p14:creationId xmlns:p14="http://schemas.microsoft.com/office/powerpoint/2010/main" val="5413215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97409-41A3-F24E-9AB2-73919D0062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3B2587-8066-148D-D056-1079FBA1003F}"/>
              </a:ext>
            </a:extLst>
          </p:cNvPr>
          <p:cNvSpPr>
            <a:spLocks noGrp="1"/>
          </p:cNvSpPr>
          <p:nvPr>
            <p:ph type="ctrTitle"/>
          </p:nvPr>
        </p:nvSpPr>
        <p:spPr>
          <a:xfrm>
            <a:off x="270696" y="59511"/>
            <a:ext cx="11377353" cy="566772"/>
          </a:xfrm>
        </p:spPr>
        <p:txBody>
          <a:bodyPr anchor="ctr">
            <a:noAutofit/>
          </a:bodyPr>
          <a:lstStyle/>
          <a:p>
            <a:r>
              <a:rPr lang="en-US" sz="36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p>
        </p:txBody>
      </p:sp>
      <p:cxnSp>
        <p:nvCxnSpPr>
          <p:cNvPr id="10" name="Straight Connector 9">
            <a:extLst>
              <a:ext uri="{FF2B5EF4-FFF2-40B4-BE49-F238E27FC236}">
                <a16:creationId xmlns:a16="http://schemas.microsoft.com/office/drawing/2014/main" id="{879FF443-47A1-0322-7E99-928F6934EEFB}"/>
              </a:ext>
            </a:extLst>
          </p:cNvPr>
          <p:cNvCxnSpPr>
            <a:cxnSpLocks/>
          </p:cNvCxnSpPr>
          <p:nvPr/>
        </p:nvCxnSpPr>
        <p:spPr>
          <a:xfrm>
            <a:off x="0" y="665802"/>
            <a:ext cx="11377353" cy="0"/>
          </a:xfrm>
          <a:prstGeom prst="line">
            <a:avLst/>
          </a:prstGeom>
          <a:ln w="53975"/>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9FE63FF3-31C5-B046-5A0F-6ED1E5D8D4AB}"/>
              </a:ext>
            </a:extLst>
          </p:cNvPr>
          <p:cNvPicPr>
            <a:picLocks noChangeAspect="1"/>
          </p:cNvPicPr>
          <p:nvPr/>
        </p:nvPicPr>
        <p:blipFill>
          <a:blip r:embed="rId3"/>
          <a:stretch>
            <a:fillRect/>
          </a:stretch>
        </p:blipFill>
        <p:spPr>
          <a:xfrm>
            <a:off x="11542963" y="11269"/>
            <a:ext cx="622882" cy="703800"/>
          </a:xfrm>
          <a:prstGeom prst="rect">
            <a:avLst/>
          </a:prstGeom>
        </p:spPr>
      </p:pic>
      <p:pic>
        <p:nvPicPr>
          <p:cNvPr id="4" name="Picture 3">
            <a:extLst>
              <a:ext uri="{FF2B5EF4-FFF2-40B4-BE49-F238E27FC236}">
                <a16:creationId xmlns:a16="http://schemas.microsoft.com/office/drawing/2014/main" id="{8D583C55-26BA-3E15-5EA1-0A7DF7266453}"/>
              </a:ext>
            </a:extLst>
          </p:cNvPr>
          <p:cNvPicPr>
            <a:picLocks noChangeAspect="1"/>
          </p:cNvPicPr>
          <p:nvPr/>
        </p:nvPicPr>
        <p:blipFill>
          <a:blip r:embed="rId4"/>
          <a:stretch>
            <a:fillRect/>
          </a:stretch>
        </p:blipFill>
        <p:spPr>
          <a:xfrm>
            <a:off x="0" y="715069"/>
            <a:ext cx="12192000" cy="6142931"/>
          </a:xfrm>
          <a:prstGeom prst="rect">
            <a:avLst/>
          </a:prstGeom>
        </p:spPr>
      </p:pic>
    </p:spTree>
    <p:extLst>
      <p:ext uri="{BB962C8B-B14F-4D97-AF65-F5344CB8AC3E}">
        <p14:creationId xmlns:p14="http://schemas.microsoft.com/office/powerpoint/2010/main" val="4180622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F37573-F83E-C545-8EC7-3F07BD1F7AC6}"/>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143528B9-986C-C44A-A25C-8C6FBF01BC1D}"/>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8A48AB45-C848-8D42-9377-02B6ED8E5E28}"/>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4" name="Picture 3">
            <a:extLst>
              <a:ext uri="{FF2B5EF4-FFF2-40B4-BE49-F238E27FC236}">
                <a16:creationId xmlns:a16="http://schemas.microsoft.com/office/drawing/2014/main" id="{528A8B1A-EF5D-AC42-F855-E7A9040AFB80}"/>
              </a:ext>
            </a:extLst>
          </p:cNvPr>
          <p:cNvPicPr>
            <a:picLocks noChangeAspect="1"/>
          </p:cNvPicPr>
          <p:nvPr/>
        </p:nvPicPr>
        <p:blipFill>
          <a:blip r:embed="rId4"/>
          <a:stretch>
            <a:fillRect/>
          </a:stretch>
        </p:blipFill>
        <p:spPr>
          <a:xfrm>
            <a:off x="1876" y="743404"/>
            <a:ext cx="12176056" cy="6114111"/>
          </a:xfrm>
          <a:prstGeom prst="rect">
            <a:avLst/>
          </a:prstGeom>
        </p:spPr>
      </p:pic>
    </p:spTree>
    <p:extLst>
      <p:ext uri="{BB962C8B-B14F-4D97-AF65-F5344CB8AC3E}">
        <p14:creationId xmlns:p14="http://schemas.microsoft.com/office/powerpoint/2010/main" val="36415838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FD09A-E45A-DDB9-6882-F903892073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DFB89D-7C67-77D0-E741-767E095E24EA}"/>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1FFA2C94-3DC5-0B03-5580-765FFD8C03D0}"/>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E6080376-F80D-3CA9-6060-6FE70553E617}"/>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3" name="Picture 2">
            <a:extLst>
              <a:ext uri="{FF2B5EF4-FFF2-40B4-BE49-F238E27FC236}">
                <a16:creationId xmlns:a16="http://schemas.microsoft.com/office/drawing/2014/main" id="{A3F8F1D4-12F6-6FBC-EEA4-9A435761A7A4}"/>
              </a:ext>
            </a:extLst>
          </p:cNvPr>
          <p:cNvPicPr>
            <a:picLocks noChangeAspect="1"/>
          </p:cNvPicPr>
          <p:nvPr/>
        </p:nvPicPr>
        <p:blipFill>
          <a:blip r:embed="rId4"/>
          <a:stretch>
            <a:fillRect/>
          </a:stretch>
        </p:blipFill>
        <p:spPr>
          <a:xfrm>
            <a:off x="14068" y="716810"/>
            <a:ext cx="12168618" cy="6128171"/>
          </a:xfrm>
          <a:prstGeom prst="rect">
            <a:avLst/>
          </a:prstGeom>
        </p:spPr>
      </p:pic>
    </p:spTree>
    <p:extLst>
      <p:ext uri="{BB962C8B-B14F-4D97-AF65-F5344CB8AC3E}">
        <p14:creationId xmlns:p14="http://schemas.microsoft.com/office/powerpoint/2010/main" val="1920416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D15800-04BA-0335-CB2D-57E5CC0A88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AE4D13D-D776-07A5-1B9A-E3AD8CE3F49D}"/>
              </a:ext>
            </a:extLst>
          </p:cNvPr>
          <p:cNvSpPr>
            <a:spLocks noGrp="1"/>
          </p:cNvSpPr>
          <p:nvPr>
            <p:ph type="ctrTitle"/>
          </p:nvPr>
        </p:nvSpPr>
        <p:spPr>
          <a:xfrm>
            <a:off x="1744578" y="1"/>
            <a:ext cx="8446169" cy="673762"/>
          </a:xfrm>
        </p:spPr>
        <p:txBody>
          <a:bodyPr anchor="ctr">
            <a:noAutofit/>
          </a:bodyPr>
          <a:lstStyle/>
          <a:p>
            <a:r>
              <a:rPr lang="en-US" sz="4000" b="1" dirty="0">
                <a:ln w="6600">
                  <a:solidFill>
                    <a:schemeClr val="accent2"/>
                  </a:solidFill>
                  <a:prstDash val="solid"/>
                </a:ln>
                <a:solidFill>
                  <a:schemeClr val="accent1">
                    <a:lumMod val="50000"/>
                  </a:schemeClr>
                </a:solidFill>
                <a:effectLst>
                  <a:outerShdw dist="38100" dir="2700000" algn="tl" rotWithShape="0">
                    <a:schemeClr val="accent2"/>
                  </a:outerShdw>
                </a:effectLst>
              </a:rPr>
              <a:t>MANAGE SMS WORKFLOW PROCESS</a:t>
            </a:r>
            <a:endParaRPr lang="en-US" sz="4000" b="1" dirty="0">
              <a:ln w="6600">
                <a:solidFill>
                  <a:schemeClr val="accent2"/>
                </a:solidFill>
                <a:prstDash val="solid"/>
              </a:ln>
              <a:solidFill>
                <a:schemeClr val="accent1">
                  <a:lumMod val="75000"/>
                </a:schemeClr>
              </a:solidFill>
              <a:effectLst>
                <a:outerShdw dist="38100" dir="2700000" algn="tl" rotWithShape="0">
                  <a:schemeClr val="accent2"/>
                </a:outerShdw>
              </a:effectLst>
            </a:endParaRPr>
          </a:p>
        </p:txBody>
      </p:sp>
      <p:cxnSp>
        <p:nvCxnSpPr>
          <p:cNvPr id="10" name="Straight Connector 9">
            <a:extLst>
              <a:ext uri="{FF2B5EF4-FFF2-40B4-BE49-F238E27FC236}">
                <a16:creationId xmlns:a16="http://schemas.microsoft.com/office/drawing/2014/main" id="{E0B88FB5-8F0C-EFD0-040D-20C82A788CF4}"/>
              </a:ext>
            </a:extLst>
          </p:cNvPr>
          <p:cNvCxnSpPr>
            <a:cxnSpLocks/>
          </p:cNvCxnSpPr>
          <p:nvPr/>
        </p:nvCxnSpPr>
        <p:spPr>
          <a:xfrm>
            <a:off x="-12192" y="661832"/>
            <a:ext cx="11586241" cy="0"/>
          </a:xfrm>
          <a:prstGeom prst="line">
            <a:avLst/>
          </a:prstGeom>
          <a:ln w="50800"/>
        </p:spPr>
        <p:style>
          <a:lnRef idx="3">
            <a:schemeClr val="accent2"/>
          </a:lnRef>
          <a:fillRef idx="0">
            <a:schemeClr val="accent2"/>
          </a:fillRef>
          <a:effectRef idx="2">
            <a:schemeClr val="accent2"/>
          </a:effectRef>
          <a:fontRef idx="minor">
            <a:schemeClr val="tx1"/>
          </a:fontRef>
        </p:style>
      </p:cxnSp>
      <p:pic>
        <p:nvPicPr>
          <p:cNvPr id="6" name="Picture 5">
            <a:extLst>
              <a:ext uri="{FF2B5EF4-FFF2-40B4-BE49-F238E27FC236}">
                <a16:creationId xmlns:a16="http://schemas.microsoft.com/office/drawing/2014/main" id="{9A75B5B9-77C2-7686-8C52-911E123FA72E}"/>
              </a:ext>
            </a:extLst>
          </p:cNvPr>
          <p:cNvPicPr>
            <a:picLocks noChangeAspect="1"/>
          </p:cNvPicPr>
          <p:nvPr/>
        </p:nvPicPr>
        <p:blipFill>
          <a:blip r:embed="rId3"/>
          <a:stretch>
            <a:fillRect/>
          </a:stretch>
        </p:blipFill>
        <p:spPr>
          <a:xfrm>
            <a:off x="11545736" y="13010"/>
            <a:ext cx="622882" cy="703800"/>
          </a:xfrm>
          <a:prstGeom prst="rect">
            <a:avLst/>
          </a:prstGeom>
        </p:spPr>
      </p:pic>
      <p:pic>
        <p:nvPicPr>
          <p:cNvPr id="5" name="Picture 4">
            <a:extLst>
              <a:ext uri="{FF2B5EF4-FFF2-40B4-BE49-F238E27FC236}">
                <a16:creationId xmlns:a16="http://schemas.microsoft.com/office/drawing/2014/main" id="{BADF9D2A-0858-7BEA-0DA8-3BFA6749F880}"/>
              </a:ext>
            </a:extLst>
          </p:cNvPr>
          <p:cNvPicPr>
            <a:picLocks noChangeAspect="1"/>
          </p:cNvPicPr>
          <p:nvPr/>
        </p:nvPicPr>
        <p:blipFill>
          <a:blip r:embed="rId4"/>
          <a:stretch>
            <a:fillRect/>
          </a:stretch>
        </p:blipFill>
        <p:spPr>
          <a:xfrm>
            <a:off x="-12192" y="716809"/>
            <a:ext cx="12204192" cy="6128179"/>
          </a:xfrm>
          <a:prstGeom prst="rect">
            <a:avLst/>
          </a:prstGeom>
        </p:spPr>
      </p:pic>
    </p:spTree>
    <p:extLst>
      <p:ext uri="{BB962C8B-B14F-4D97-AF65-F5344CB8AC3E}">
        <p14:creationId xmlns:p14="http://schemas.microsoft.com/office/powerpoint/2010/main" val="41673308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C23EBC81A3514892C40FDB6B126FA0" ma:contentTypeVersion="14" ma:contentTypeDescription="Create a new document." ma:contentTypeScope="" ma:versionID="e801c31a2c5b2713a85f4a9a3a4ab7a9">
  <xsd:schema xmlns:xsd="http://www.w3.org/2001/XMLSchema" xmlns:xs="http://www.w3.org/2001/XMLSchema" xmlns:p="http://schemas.microsoft.com/office/2006/metadata/properties" xmlns:ns2="d328aaf2-cffc-4a51-88b5-ce8da2770266" xmlns:ns3="7ae8e88c-8f30-46d1-93ae-bbe1165e24f8" targetNamespace="http://schemas.microsoft.com/office/2006/metadata/properties" ma:root="true" ma:fieldsID="1a195a1a301a8a522b22af403ca5f288" ns2:_="" ns3:_="">
    <xsd:import namespace="d328aaf2-cffc-4a51-88b5-ce8da2770266"/>
    <xsd:import namespace="7ae8e88c-8f30-46d1-93ae-bbe1165e24f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28aaf2-cffc-4a51-88b5-ce8da277026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e4ce622-4eca-4abd-b6ad-4ca1a7a80f5f"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ae8e88c-8f30-46d1-93ae-bbe1165e24f8"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03eabc6-ac16-41c7-9a0e-57db0d8b733c}" ma:internalName="TaxCatchAll" ma:showField="CatchAllData" ma:web="7ae8e88c-8f30-46d1-93ae-bbe1165e24f8">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7ae8e88c-8f30-46d1-93ae-bbe1165e24f8" xsi:nil="true"/>
    <lcf76f155ced4ddcb4097134ff3c332f xmlns="d328aaf2-cffc-4a51-88b5-ce8da2770266">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573DDA9-0894-4452-A38C-A48219D7968D}"/>
</file>

<file path=customXml/itemProps2.xml><?xml version="1.0" encoding="utf-8"?>
<ds:datastoreItem xmlns:ds="http://schemas.openxmlformats.org/officeDocument/2006/customXml" ds:itemID="{EA872B9C-5AC4-4F7B-9379-933BB1D80F74}"/>
</file>

<file path=customXml/itemProps3.xml><?xml version="1.0" encoding="utf-8"?>
<ds:datastoreItem xmlns:ds="http://schemas.openxmlformats.org/officeDocument/2006/customXml" ds:itemID="{DE7ADE70-5CA8-4D65-B6AF-923CDE453739}"/>
</file>

<file path=docProps/app.xml><?xml version="1.0" encoding="utf-8"?>
<Properties xmlns="http://schemas.openxmlformats.org/officeDocument/2006/extended-properties" xmlns:vt="http://schemas.openxmlformats.org/officeDocument/2006/docPropsVTypes">
  <Template/>
  <TotalTime>5200</TotalTime>
  <Words>1211</Words>
  <Application>Microsoft Macintosh PowerPoint</Application>
  <PresentationFormat>Widescreen</PresentationFormat>
  <Paragraphs>106</Paragraphs>
  <Slides>21</Slides>
  <Notes>20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21</vt:i4>
      </vt:variant>
    </vt:vector>
  </HeadingPairs>
  <TitlesOfParts>
    <vt:vector size="30" baseType="lpstr">
      <vt:lpstr>Aptos</vt:lpstr>
      <vt:lpstr>Arial</vt:lpstr>
      <vt:lpstr>Calibri</vt:lpstr>
      <vt:lpstr>Calibri Light</vt:lpstr>
      <vt:lpstr>Courier New</vt:lpstr>
      <vt:lpstr>Times New Roman</vt:lpstr>
      <vt:lpstr>Tondo</vt:lpstr>
      <vt:lpstr>Wingdings</vt:lpstr>
      <vt:lpstr>Office Theme</vt:lpstr>
      <vt:lpstr>PowerPoint Presentation</vt:lpstr>
      <vt:lpstr>PE-TM Binding – TRAI DIRECTIVE</vt:lpstr>
      <vt:lpstr>Important Points &gt; PE -TM Binding </vt:lpstr>
      <vt:lpstr>Principal Entity (PE)-Telemarketer (TM) Binding - Process For PE</vt:lpstr>
      <vt:lpstr>Principal Entity (PE)-Telemarketer (TM) Mapping on DLT</vt:lpstr>
      <vt:lpstr>MANAGE SMS WORKFLOW PROCESS</vt:lpstr>
      <vt:lpstr>MANAGE SMS WORKFLOW PROCESS</vt:lpstr>
      <vt:lpstr>MANAGE SMS WORKFLOW PROCESS</vt:lpstr>
      <vt:lpstr>MANAGE SMS WORKFLOW PROCESS</vt:lpstr>
      <vt:lpstr>MANAGE SMS WORKFLOW PROCESS</vt:lpstr>
      <vt:lpstr>MANAGE SMS WORKFLOW PROCESS</vt:lpstr>
      <vt:lpstr>MANAGE SMS WORKFLOW PROCESS</vt:lpstr>
      <vt:lpstr>MANAGE SMS WORKFLOW PROCESS</vt:lpstr>
      <vt:lpstr>MANAGE SMS WORKFLOW PROCESS</vt:lpstr>
      <vt:lpstr>MANAGE SMS WORKFLOW PROCESS</vt:lpstr>
      <vt:lpstr>MANAGE SMS WORKFLOW PROCESS</vt:lpstr>
      <vt:lpstr>Binding Journey For Telemarketers</vt:lpstr>
      <vt:lpstr>PE-TM Binding – Action For Telemarketer</vt:lpstr>
      <vt:lpstr>PE-TM Binding – Action For Telemarketer</vt:lpstr>
      <vt:lpstr>PE - TM Binding Approval Process &amp; Workflow</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CTA PROCESS</dc:title>
  <dc:creator>Rameshwar Ojha</dc:creator>
  <cp:lastModifiedBy>Rameshwar Ojha</cp:lastModifiedBy>
  <cp:revision>81</cp:revision>
  <dcterms:created xsi:type="dcterms:W3CDTF">2024-09-16T09:24:55Z</dcterms:created>
  <dcterms:modified xsi:type="dcterms:W3CDTF">2024-10-24T12:22:25Z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0x0101000FC23EBC81A3514892C40FDB6B126FA0</vt:lpwstr>
  </property>
</Properties>
</file>