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78F"/>
    <a:srgbClr val="FD67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87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235D62-12B3-F7CF-299F-C46C2E7C64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92DB79-DE92-0460-6632-59F2CFD218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C47A90-A88C-BF0E-D6E6-ED17A51BF4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51AE8-A5FC-4BB0-8DC9-18658010C501}" type="datetimeFigureOut">
              <a:rPr lang="en-IN" smtClean="0"/>
              <a:t>23-06-2026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C53B13-CAD2-D969-1109-DF3E08BD21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01301B-014E-A08F-BD84-90C56CCF4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D78D1-06EE-4D06-A613-9F83C39544C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87103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A0D550-F80B-BA7C-6068-BCF4A2C1C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843DC0-8741-3C22-EF0C-B915C1791F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C01BD6-379A-7EC2-72EB-57E8C740AE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51AE8-A5FC-4BB0-8DC9-18658010C501}" type="datetimeFigureOut">
              <a:rPr lang="en-IN" smtClean="0"/>
              <a:t>23-06-2026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B4EFE0-FA49-CE42-F70E-46B492B9D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4D6282-E1C3-4C0E-91B1-D22FFEEF5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D78D1-06EE-4D06-A613-9F83C39544C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36717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DA8231-F02A-CAEC-BB7E-68865789700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854193F-120D-C0A6-0F21-7607013779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9D5AC6-2707-BD2A-3C78-0095FDBB0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51AE8-A5FC-4BB0-8DC9-18658010C501}" type="datetimeFigureOut">
              <a:rPr lang="en-IN" smtClean="0"/>
              <a:t>23-06-2026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177494-3243-561F-88A1-713B0CA627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A45317-B8F2-348E-E482-53E8E08DF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D78D1-06EE-4D06-A613-9F83C39544C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90417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E0E2BA-0181-F158-A8C3-9C0C70A2F6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EAD7F-290A-81E6-C2DF-0C2BBFD77A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E7381D-0F79-173B-DF96-AB2FA2D83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51AE8-A5FC-4BB0-8DC9-18658010C501}" type="datetimeFigureOut">
              <a:rPr lang="en-IN" smtClean="0"/>
              <a:t>23-06-2026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516E8F-10E2-500B-F23D-9ECE4865E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E58FCC-650C-D32D-2E49-DD786F95EF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D78D1-06EE-4D06-A613-9F83C39544C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164378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C2D488-0C3E-4782-8938-39ACED5734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46F689-DD4C-E26B-9C6C-E14DC82FF5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AAE2E4-BFD0-A88C-DF71-7938D9812D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51AE8-A5FC-4BB0-8DC9-18658010C501}" type="datetimeFigureOut">
              <a:rPr lang="en-IN" smtClean="0"/>
              <a:t>23-06-2026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9438FA-FC87-D24A-F7E7-CF692D7AEA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7B9D7B-DCD0-CB72-3BF2-168D9D901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D78D1-06EE-4D06-A613-9F83C39544C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38177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D49F54-1F9A-C7FB-8CC4-659DBA2C09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F23DE7-3D05-17F2-D602-5C4B93AAD3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3E7240-5344-66AB-32D2-2B3A259F2A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A0E18A-1476-4509-5ED2-A1DF9880E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51AE8-A5FC-4BB0-8DC9-18658010C501}" type="datetimeFigureOut">
              <a:rPr lang="en-IN" smtClean="0"/>
              <a:t>23-06-2026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96EEF3-B3AD-BCAC-3FAF-CCEB3339E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3CE095-D9DA-D10D-4121-82793299A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D78D1-06EE-4D06-A613-9F83C39544C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93409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3C67CB-14D7-2505-9542-989A5D3D4A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503B91-6181-BAEF-16F1-2897FA1396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44B83C-2A9F-6433-7D06-600DD58C31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4F331C-163C-712D-22A3-2CA0D8CEA6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C24255-0B34-F1D2-9986-DFE0B895A1A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8744B21-681D-2B03-FA6A-8ACF23D28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51AE8-A5FC-4BB0-8DC9-18658010C501}" type="datetimeFigureOut">
              <a:rPr lang="en-IN" smtClean="0"/>
              <a:t>23-06-2026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3FAF7AA-2A36-DFA0-F6CE-F775352D2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A58783-6A31-9D42-E0B5-6B032C8CA0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D78D1-06EE-4D06-A613-9F83C39544C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01056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459A4-50AC-4B80-290C-69735FC37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7577B3-EBE2-A289-4E52-1E7578595B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51AE8-A5FC-4BB0-8DC9-18658010C501}" type="datetimeFigureOut">
              <a:rPr lang="en-IN" smtClean="0"/>
              <a:t>23-06-2026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9BE7A7-D40B-19C4-E21B-23BE16478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D2530F-999F-89DC-A267-29988E5A1F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D78D1-06EE-4D06-A613-9F83C39544C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593351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76E21A-DBDE-3AAC-A44B-12505273C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51AE8-A5FC-4BB0-8DC9-18658010C501}" type="datetimeFigureOut">
              <a:rPr lang="en-IN" smtClean="0"/>
              <a:t>23-06-2026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AD69064-D57C-3995-2AB3-940C838067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3ACA43-515A-3831-83EE-060A6A86E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D78D1-06EE-4D06-A613-9F83C39544C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459991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A2EB5D-190F-846B-10B7-125BDD0E5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DA2EC6-C927-8DCD-B878-DCA06E050B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26515B-44A5-AA6B-0DD9-C97C59B3D0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042DA6-6320-CBD3-04CC-A37131021E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51AE8-A5FC-4BB0-8DC9-18658010C501}" type="datetimeFigureOut">
              <a:rPr lang="en-IN" smtClean="0"/>
              <a:t>23-06-2026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8FEE53-DF72-229E-FEA9-2FAD15B10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AE7716-279E-1EF3-5491-6D0F0652A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D78D1-06EE-4D06-A613-9F83C39544C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40575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D3BFE-AADF-5D6E-EDBC-09576BB243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77E8D8-111B-11EE-24D4-2B05A4FE8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44739E-0B35-D73B-1786-224690D936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E92D93-39AE-3853-212F-5FF5EEB3B8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51AE8-A5FC-4BB0-8DC9-18658010C501}" type="datetimeFigureOut">
              <a:rPr lang="en-IN" smtClean="0"/>
              <a:t>23-06-2026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C2AED5-D0CB-6F1A-82D2-6B2EB6E55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AF56F4-2325-4610-0B61-4BC242D9CC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D78D1-06EE-4D06-A613-9F83C39544C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77592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F8A2EC9-12C2-C4B8-9BAF-B02CDD9052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698805-AC71-1731-A24F-543D20F59F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2CDD64-6928-2059-0017-573C9A36EB4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8C51AE8-A5FC-4BB0-8DC9-18658010C501}" type="datetimeFigureOut">
              <a:rPr lang="en-IN" smtClean="0"/>
              <a:t>23-06-2026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BFF699-1773-47A8-BAE0-31A9241296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0A8F2C-6A55-2132-3F09-CD8E20691D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76D78D1-06EE-4D06-A613-9F83C39544C7}" type="slidenum">
              <a:rPr lang="en-IN" smtClean="0"/>
              <a:t>‹#›</a:t>
            </a:fld>
            <a:endParaRPr lang="en-IN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FB54AE-2FE1-CBC7-0FA2-F03965E32197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5622100" y="6642100"/>
            <a:ext cx="973137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IN" sz="1000">
                <a:solidFill>
                  <a:srgbClr val="008000">
                    <a:alpha val="50000"/>
                  </a:srgbClr>
                </a:solidFill>
                <a:latin typeface="Aptos" panose="020B0004020202020204" pitchFamily="34" charset="0"/>
              </a:rPr>
              <a:t>Non-Confidential</a:t>
            </a:r>
          </a:p>
        </p:txBody>
      </p:sp>
    </p:spTree>
    <p:extLst>
      <p:ext uri="{BB962C8B-B14F-4D97-AF65-F5344CB8AC3E}">
        <p14:creationId xmlns:p14="http://schemas.microsoft.com/office/powerpoint/2010/main" val="289499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4319AED-6311-B48F-2A51-EF5840A7F6DE}"/>
              </a:ext>
            </a:extLst>
          </p:cNvPr>
          <p:cNvGrpSpPr/>
          <p:nvPr/>
        </p:nvGrpSpPr>
        <p:grpSpPr>
          <a:xfrm>
            <a:off x="201169" y="842359"/>
            <a:ext cx="11475720" cy="4209983"/>
            <a:chOff x="9921" y="9514"/>
            <a:chExt cx="6980370" cy="2064913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0683D617-0533-9F2A-C82D-0ABB05D1D55C}"/>
                </a:ext>
              </a:extLst>
            </p:cNvPr>
            <p:cNvGrpSpPr/>
            <p:nvPr/>
          </p:nvGrpSpPr>
          <p:grpSpPr>
            <a:xfrm>
              <a:off x="9921" y="9514"/>
              <a:ext cx="6980370" cy="2064913"/>
              <a:chOff x="12820" y="11065"/>
              <a:chExt cx="9020567" cy="2401195"/>
            </a:xfrm>
          </p:grpSpPr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563D6C4F-82FD-1800-00A1-E8797BEB2D63}"/>
                  </a:ext>
                </a:extLst>
              </p:cNvPr>
              <p:cNvSpPr/>
              <p:nvPr/>
            </p:nvSpPr>
            <p:spPr>
              <a:xfrm>
                <a:off x="12820" y="287180"/>
                <a:ext cx="737116" cy="587249"/>
              </a:xfrm>
              <a:prstGeom prst="ellipse">
                <a:avLst/>
              </a:prstGeom>
              <a:solidFill>
                <a:srgbClr val="00206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  <a:spcAft>
                    <a:spcPts val="800"/>
                  </a:spcAft>
                  <a:buNone/>
                </a:pPr>
                <a:r>
                  <a:rPr lang="en-US" sz="1400" kern="1200" dirty="0">
                    <a:solidFill>
                      <a:schemeClr val="bg1"/>
                    </a:solidFill>
                    <a:effectLst/>
                    <a:latin typeface="Verdana" panose="020B0604030504040204" pitchFamily="34" charset="0"/>
                    <a:ea typeface="Verdana" panose="020B0604030504040204" pitchFamily="34" charset="0"/>
                    <a:cs typeface="Times New Roman" panose="02020603050405020304" pitchFamily="18" charset="0"/>
                  </a:rPr>
                  <a:t>Start</a:t>
                </a:r>
                <a:endParaRPr lang="en-IN" sz="2000" dirty="0">
                  <a:solidFill>
                    <a:schemeClr val="bg1"/>
                  </a:solidFill>
                  <a:effectLst/>
                  <a:latin typeface="Verdana" panose="020B0604030504040204" pitchFamily="34" charset="0"/>
                  <a:ea typeface="Verdana" panose="020B060403050404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DB59791B-2278-D6C4-F991-EA65E139117C}"/>
                  </a:ext>
                </a:extLst>
              </p:cNvPr>
              <p:cNvSpPr/>
              <p:nvPr/>
            </p:nvSpPr>
            <p:spPr>
              <a:xfrm>
                <a:off x="1438420" y="114827"/>
                <a:ext cx="1261528" cy="929799"/>
              </a:xfrm>
              <a:prstGeom prst="round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5000"/>
                  </a:lnSpc>
                  <a:spcAft>
                    <a:spcPts val="800"/>
                  </a:spcAft>
                  <a:buNone/>
                </a:pPr>
                <a:r>
                  <a:rPr lang="en-IN" sz="1000" kern="1200" dirty="0">
                    <a:solidFill>
                      <a:srgbClr val="000000"/>
                    </a:solidFill>
                    <a:effectLst/>
                    <a:latin typeface="Verdana" panose="020B0604030504040204" pitchFamily="34" charset="0"/>
                    <a:ea typeface="Verdana" panose="020B0604030504040204" pitchFamily="34" charset="0"/>
                    <a:cs typeface="Times New Roman" panose="02020603050405020304" pitchFamily="18" charset="0"/>
                  </a:rPr>
                  <a:t>Select invoice(s) against which TDS challan is paid.</a:t>
                </a:r>
                <a:endParaRPr lang="en-IN" sz="1000" dirty="0">
                  <a:effectLst/>
                  <a:latin typeface="Verdana" panose="020B0604030504040204" pitchFamily="34" charset="0"/>
                  <a:ea typeface="Verdana" panose="020B060403050404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75292FC5-2095-3E74-9773-58094809CBE2}"/>
                  </a:ext>
                </a:extLst>
              </p:cNvPr>
              <p:cNvSpPr/>
              <p:nvPr/>
            </p:nvSpPr>
            <p:spPr>
              <a:xfrm>
                <a:off x="3182680" y="111585"/>
                <a:ext cx="1232286" cy="929799"/>
              </a:xfrm>
              <a:prstGeom prst="round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5000"/>
                  </a:lnSpc>
                  <a:spcAft>
                    <a:spcPts val="800"/>
                  </a:spcAft>
                  <a:buNone/>
                </a:pPr>
                <a:r>
                  <a:rPr lang="en-IN" sz="1000" kern="1200" dirty="0">
                    <a:solidFill>
                      <a:srgbClr val="000000"/>
                    </a:solidFill>
                    <a:effectLst/>
                    <a:latin typeface="Verdana" panose="020B0604030504040204" pitchFamily="34" charset="0"/>
                    <a:ea typeface="Verdana" panose="020B0604030504040204" pitchFamily="34" charset="0"/>
                    <a:cs typeface="Times New Roman" panose="02020603050405020304" pitchFamily="18" charset="0"/>
                  </a:rPr>
                  <a:t>Enter details of challan and upload challan copy.</a:t>
                </a:r>
                <a:endParaRPr lang="en-IN" sz="1000" dirty="0">
                  <a:effectLst/>
                  <a:latin typeface="Verdana" panose="020B0604030504040204" pitchFamily="34" charset="0"/>
                  <a:ea typeface="Verdana" panose="020B060403050404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Flowchart: Decision 8">
                <a:extLst>
                  <a:ext uri="{FF2B5EF4-FFF2-40B4-BE49-F238E27FC236}">
                    <a16:creationId xmlns:a16="http://schemas.microsoft.com/office/drawing/2014/main" id="{3E08E8B5-5E7A-4B4D-031F-F76A702955B3}"/>
                  </a:ext>
                </a:extLst>
              </p:cNvPr>
              <p:cNvSpPr/>
              <p:nvPr/>
            </p:nvSpPr>
            <p:spPr>
              <a:xfrm>
                <a:off x="4859301" y="11065"/>
                <a:ext cx="1847937" cy="1133292"/>
              </a:xfrm>
              <a:prstGeom prst="flowChartDecision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5000"/>
                  </a:lnSpc>
                  <a:spcAft>
                    <a:spcPts val="800"/>
                  </a:spcAft>
                  <a:buNone/>
                </a:pPr>
                <a:r>
                  <a:rPr lang="en-IN" sz="1000" kern="1200" dirty="0">
                    <a:solidFill>
                      <a:srgbClr val="000000"/>
                    </a:solidFill>
                    <a:effectLst/>
                    <a:latin typeface="Verdana" panose="020B0604030504040204" pitchFamily="34" charset="0"/>
                    <a:ea typeface="Verdana" panose="020B0604030504040204" pitchFamily="34" charset="0"/>
                    <a:cs typeface="Times New Roman" panose="02020603050405020304" pitchFamily="18" charset="0"/>
                  </a:rPr>
                  <a:t>Verification by NCL</a:t>
                </a:r>
                <a:endParaRPr lang="en-IN" sz="1100" dirty="0">
                  <a:effectLst/>
                  <a:latin typeface="Verdana" panose="020B0604030504040204" pitchFamily="34" charset="0"/>
                  <a:ea typeface="Verdana" panose="020B060403050404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91A53A8A-EC61-E0B8-91D9-BC058EDF5243}"/>
                  </a:ext>
                </a:extLst>
              </p:cNvPr>
              <p:cNvSpPr/>
              <p:nvPr/>
            </p:nvSpPr>
            <p:spPr>
              <a:xfrm>
                <a:off x="4938673" y="1514275"/>
                <a:ext cx="1689193" cy="897985"/>
              </a:xfrm>
              <a:prstGeom prst="round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5000"/>
                  </a:lnSpc>
                  <a:spcAft>
                    <a:spcPts val="800"/>
                  </a:spcAft>
                  <a:buNone/>
                </a:pPr>
                <a:r>
                  <a:rPr lang="en-IN" sz="1000" kern="1200" dirty="0">
                    <a:solidFill>
                      <a:srgbClr val="000000"/>
                    </a:solidFill>
                    <a:effectLst/>
                    <a:latin typeface="Verdana" panose="020B0604030504040204" pitchFamily="34" charset="0"/>
                    <a:ea typeface="Verdana" panose="020B0604030504040204" pitchFamily="34" charset="0"/>
                    <a:cs typeface="Times New Roman" panose="02020603050405020304" pitchFamily="18" charset="0"/>
                  </a:rPr>
                  <a:t>Amount will be credited to member ledger. The said amount will be first adjusted against other receivable (if any) and balance amount will be transferred to member </a:t>
                </a:r>
                <a:r>
                  <a:rPr lang="en-IN" sz="1000" kern="1200">
                    <a:solidFill>
                      <a:srgbClr val="000000"/>
                    </a:solidFill>
                    <a:effectLst/>
                    <a:latin typeface="Verdana" panose="020B0604030504040204" pitchFamily="34" charset="0"/>
                    <a:ea typeface="Verdana" panose="020B0604030504040204" pitchFamily="34" charset="0"/>
                    <a:cs typeface="Times New Roman" panose="02020603050405020304" pitchFamily="18" charset="0"/>
                  </a:rPr>
                  <a:t>bank account.</a:t>
                </a:r>
                <a:endParaRPr lang="en-IN" sz="1100" dirty="0">
                  <a:effectLst/>
                  <a:latin typeface="Verdana" panose="020B0604030504040204" pitchFamily="34" charset="0"/>
                  <a:ea typeface="Verdana" panose="020B060403050404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4D62F5A7-8688-005E-5C33-944CA9223FDD}"/>
                  </a:ext>
                </a:extLst>
              </p:cNvPr>
              <p:cNvSpPr/>
              <p:nvPr/>
            </p:nvSpPr>
            <p:spPr>
              <a:xfrm>
                <a:off x="7237912" y="114826"/>
                <a:ext cx="1795475" cy="929787"/>
              </a:xfrm>
              <a:prstGeom prst="round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5000"/>
                  </a:lnSpc>
                  <a:spcAft>
                    <a:spcPts val="800"/>
                  </a:spcAft>
                  <a:buNone/>
                </a:pPr>
                <a:r>
                  <a:rPr lang="en-IN" sz="1000" kern="1200" dirty="0">
                    <a:solidFill>
                      <a:srgbClr val="000000"/>
                    </a:solidFill>
                    <a:effectLst/>
                    <a:latin typeface="Verdana" panose="020B0604030504040204" pitchFamily="34" charset="0"/>
                    <a:ea typeface="Verdana" panose="020B0604030504040204" pitchFamily="34" charset="0"/>
                    <a:cs typeface="Times New Roman" panose="02020603050405020304" pitchFamily="18" charset="0"/>
                  </a:rPr>
                  <a:t>Rejection reason will be </a:t>
                </a:r>
                <a:r>
                  <a:rPr lang="en-IN" sz="1000" dirty="0">
                    <a:solidFill>
                      <a:srgbClr val="000000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Times New Roman" panose="02020603050405020304" pitchFamily="18" charset="0"/>
                  </a:rPr>
                  <a:t>communicated/displayed</a:t>
                </a:r>
                <a:r>
                  <a:rPr lang="en-IN" sz="1000" kern="1200" dirty="0">
                    <a:solidFill>
                      <a:srgbClr val="000000"/>
                    </a:solidFill>
                    <a:effectLst/>
                    <a:latin typeface="Verdana" panose="020B0604030504040204" pitchFamily="34" charset="0"/>
                    <a:ea typeface="Verdana" panose="020B0604030504040204" pitchFamily="34" charset="0"/>
                    <a:cs typeface="Times New Roman" panose="02020603050405020304" pitchFamily="18" charset="0"/>
                  </a:rPr>
                  <a:t> against the respective challan submitted , member to rectify the same and invoices will be available for selection.</a:t>
                </a:r>
                <a:endParaRPr lang="en-IN" sz="1100" dirty="0">
                  <a:effectLst/>
                  <a:latin typeface="Verdana" panose="020B0604030504040204" pitchFamily="34" charset="0"/>
                  <a:ea typeface="Verdana" panose="020B060403050404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607AB65D-7C5C-E96F-5A59-BFC54098C55D}"/>
                  </a:ext>
                </a:extLst>
              </p:cNvPr>
              <p:cNvSpPr/>
              <p:nvPr/>
            </p:nvSpPr>
            <p:spPr>
              <a:xfrm>
                <a:off x="3096343" y="1517502"/>
                <a:ext cx="1105550" cy="894758"/>
              </a:xfrm>
              <a:prstGeom prst="round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5000"/>
                  </a:lnSpc>
                  <a:spcAft>
                    <a:spcPts val="800"/>
                  </a:spcAft>
                  <a:buNone/>
                </a:pPr>
                <a:r>
                  <a:rPr lang="en-IN" sz="1000" kern="1200" dirty="0">
                    <a:solidFill>
                      <a:srgbClr val="000000"/>
                    </a:solidFill>
                    <a:effectLst/>
                    <a:latin typeface="Verdana" panose="020B0604030504040204" pitchFamily="34" charset="0"/>
                    <a:ea typeface="Verdana" panose="020B0604030504040204" pitchFamily="34" charset="0"/>
                    <a:cs typeface="Times New Roman" panose="02020603050405020304" pitchFamily="18" charset="0"/>
                  </a:rPr>
                  <a:t>Member on quarterly basis to upload TDS certificate against the challan submitted to NCL.</a:t>
                </a:r>
                <a:endParaRPr lang="en-IN" sz="1000" dirty="0">
                  <a:effectLst/>
                  <a:latin typeface="Verdana" panose="020B0604030504040204" pitchFamily="34" charset="0"/>
                  <a:ea typeface="Verdana" panose="020B060403050404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EC5E5019-4466-FB61-3DCE-BBDFB5168420}"/>
                  </a:ext>
                </a:extLst>
              </p:cNvPr>
              <p:cNvSpPr/>
              <p:nvPr/>
            </p:nvSpPr>
            <p:spPr>
              <a:xfrm>
                <a:off x="1688430" y="1654529"/>
                <a:ext cx="761508" cy="617477"/>
              </a:xfrm>
              <a:prstGeom prst="ellipse">
                <a:avLst/>
              </a:prstGeom>
              <a:solidFill>
                <a:srgbClr val="00206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  <a:spcAft>
                    <a:spcPts val="800"/>
                  </a:spcAft>
                </a:pPr>
                <a:r>
                  <a:rPr lang="en-US" sz="1400" dirty="0">
                    <a:solidFill>
                      <a:schemeClr val="bg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Times New Roman" panose="02020603050405020304" pitchFamily="18" charset="0"/>
                  </a:rPr>
                  <a:t>End</a:t>
                </a:r>
                <a:endParaRPr lang="en-IN" sz="1400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4" name="Straight Arrow Connector 13">
                <a:extLst>
                  <a:ext uri="{FF2B5EF4-FFF2-40B4-BE49-F238E27FC236}">
                    <a16:creationId xmlns:a16="http://schemas.microsoft.com/office/drawing/2014/main" id="{9136CBB3-4EE4-53E4-8B9E-F3C570381AC7}"/>
                  </a:ext>
                </a:extLst>
              </p:cNvPr>
              <p:cNvCxnSpPr>
                <a:cxnSpLocks/>
                <a:stCxn id="6" idx="6"/>
                <a:endCxn id="7" idx="1"/>
              </p:cNvCxnSpPr>
              <p:nvPr/>
            </p:nvCxnSpPr>
            <p:spPr>
              <a:xfrm flipV="1">
                <a:off x="749936" y="579727"/>
                <a:ext cx="688484" cy="1077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" name="Straight Arrow Connector 14">
                <a:extLst>
                  <a:ext uri="{FF2B5EF4-FFF2-40B4-BE49-F238E27FC236}">
                    <a16:creationId xmlns:a16="http://schemas.microsoft.com/office/drawing/2014/main" id="{D51E01CF-9E2E-6FD8-4299-EE2B92FC17C8}"/>
                  </a:ext>
                </a:extLst>
              </p:cNvPr>
              <p:cNvCxnSpPr>
                <a:cxnSpLocks/>
                <a:stCxn id="7" idx="3"/>
                <a:endCxn id="8" idx="1"/>
              </p:cNvCxnSpPr>
              <p:nvPr/>
            </p:nvCxnSpPr>
            <p:spPr>
              <a:xfrm flipV="1">
                <a:off x="2699949" y="576484"/>
                <a:ext cx="482732" cy="3242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6" name="Straight Arrow Connector 15">
                <a:extLst>
                  <a:ext uri="{FF2B5EF4-FFF2-40B4-BE49-F238E27FC236}">
                    <a16:creationId xmlns:a16="http://schemas.microsoft.com/office/drawing/2014/main" id="{BCA80719-D9A6-32B8-5698-FC83E841A55A}"/>
                  </a:ext>
                </a:extLst>
              </p:cNvPr>
              <p:cNvCxnSpPr>
                <a:cxnSpLocks/>
                <a:stCxn id="8" idx="3"/>
                <a:endCxn id="9" idx="1"/>
              </p:cNvCxnSpPr>
              <p:nvPr/>
            </p:nvCxnSpPr>
            <p:spPr>
              <a:xfrm>
                <a:off x="4414966" y="576484"/>
                <a:ext cx="444334" cy="1227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7" name="Straight Arrow Connector 16">
                <a:extLst>
                  <a:ext uri="{FF2B5EF4-FFF2-40B4-BE49-F238E27FC236}">
                    <a16:creationId xmlns:a16="http://schemas.microsoft.com/office/drawing/2014/main" id="{5FC06DE9-0E21-CB1D-8061-1C927243EBA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707239" y="566645"/>
                <a:ext cx="531806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" name="Straight Arrow Connector 17">
                <a:extLst>
                  <a:ext uri="{FF2B5EF4-FFF2-40B4-BE49-F238E27FC236}">
                    <a16:creationId xmlns:a16="http://schemas.microsoft.com/office/drawing/2014/main" id="{FDFC7E5C-3890-7770-C0A4-F3BE058A9B1A}"/>
                  </a:ext>
                </a:extLst>
              </p:cNvPr>
              <p:cNvCxnSpPr>
                <a:cxnSpLocks/>
                <a:stCxn id="9" idx="2"/>
                <a:endCxn id="10" idx="0"/>
              </p:cNvCxnSpPr>
              <p:nvPr/>
            </p:nvCxnSpPr>
            <p:spPr>
              <a:xfrm>
                <a:off x="5783270" y="1144357"/>
                <a:ext cx="0" cy="36991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" name="Straight Arrow Connector 18">
                <a:extLst>
                  <a:ext uri="{FF2B5EF4-FFF2-40B4-BE49-F238E27FC236}">
                    <a16:creationId xmlns:a16="http://schemas.microsoft.com/office/drawing/2014/main" id="{36A8C8FE-867F-200C-79CE-877810A4A336}"/>
                  </a:ext>
                </a:extLst>
              </p:cNvPr>
              <p:cNvCxnSpPr>
                <a:cxnSpLocks/>
                <a:stCxn id="10" idx="1"/>
                <a:endCxn id="12" idx="3"/>
              </p:cNvCxnSpPr>
              <p:nvPr/>
            </p:nvCxnSpPr>
            <p:spPr>
              <a:xfrm flipH="1">
                <a:off x="4201893" y="1963268"/>
                <a:ext cx="736780" cy="161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0" name="Straight Arrow Connector 19">
                <a:extLst>
                  <a:ext uri="{FF2B5EF4-FFF2-40B4-BE49-F238E27FC236}">
                    <a16:creationId xmlns:a16="http://schemas.microsoft.com/office/drawing/2014/main" id="{B938842E-4F78-F84D-E0C8-0694ED9D28E2}"/>
                  </a:ext>
                </a:extLst>
              </p:cNvPr>
              <p:cNvCxnSpPr>
                <a:cxnSpLocks/>
                <a:stCxn id="12" idx="1"/>
                <a:endCxn id="13" idx="6"/>
              </p:cNvCxnSpPr>
              <p:nvPr/>
            </p:nvCxnSpPr>
            <p:spPr>
              <a:xfrm flipH="1" flipV="1">
                <a:off x="2449938" y="1963267"/>
                <a:ext cx="646405" cy="161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" name="Connector: Elbow 20">
                <a:extLst>
                  <a:ext uri="{FF2B5EF4-FFF2-40B4-BE49-F238E27FC236}">
                    <a16:creationId xmlns:a16="http://schemas.microsoft.com/office/drawing/2014/main" id="{7DD488AB-2D3D-8C7D-C5B6-A7CB5427FCB7}"/>
                  </a:ext>
                </a:extLst>
              </p:cNvPr>
              <p:cNvCxnSpPr>
                <a:cxnSpLocks/>
                <a:stCxn id="11" idx="0"/>
                <a:endCxn id="7" idx="0"/>
              </p:cNvCxnSpPr>
              <p:nvPr/>
            </p:nvCxnSpPr>
            <p:spPr>
              <a:xfrm rot="16200000" flipH="1" flipV="1">
                <a:off x="5102417" y="-2918406"/>
                <a:ext cx="1" cy="6066465"/>
              </a:xfrm>
              <a:prstGeom prst="bentConnector3">
                <a:avLst>
                  <a:gd name="adj1" fmla="val -11430000000"/>
                </a:avLst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74E5FBD-4C37-E993-ACCD-C5D73E3792D6}"/>
                </a:ext>
              </a:extLst>
            </p:cNvPr>
            <p:cNvSpPr/>
            <p:nvPr/>
          </p:nvSpPr>
          <p:spPr>
            <a:xfrm>
              <a:off x="4364143" y="1028120"/>
              <a:ext cx="681258" cy="2300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  <a:spcAft>
                  <a:spcPts val="800"/>
                </a:spcAft>
                <a:buNone/>
              </a:pPr>
              <a:r>
                <a:rPr lang="en-US" sz="1000" dirty="0">
                  <a:solidFill>
                    <a:schemeClr val="accent6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Times New Roman" panose="02020603050405020304" pitchFamily="18" charset="0"/>
                </a:rPr>
                <a:t>Approve</a:t>
              </a:r>
              <a:endParaRPr lang="en-IN" sz="1000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B9B8E59-F78F-0391-103C-7FD78A7FA226}"/>
                </a:ext>
              </a:extLst>
            </p:cNvPr>
            <p:cNvSpPr/>
            <p:nvPr/>
          </p:nvSpPr>
          <p:spPr>
            <a:xfrm>
              <a:off x="5087394" y="274346"/>
              <a:ext cx="586216" cy="2300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  <a:spcAft>
                  <a:spcPts val="800"/>
                </a:spcAft>
                <a:buNone/>
              </a:pPr>
              <a:r>
                <a:rPr lang="en-US" sz="1000" kern="1200" dirty="0">
                  <a:solidFill>
                    <a:srgbClr val="FF0000"/>
                  </a:solidFill>
                  <a:effectLst/>
                  <a:latin typeface="Verdana" panose="020B0604030504040204" pitchFamily="34" charset="0"/>
                  <a:ea typeface="Verdana" panose="020B0604030504040204" pitchFamily="34" charset="0"/>
                  <a:cs typeface="Times New Roman" panose="02020603050405020304" pitchFamily="18" charset="0"/>
                </a:rPr>
                <a:t>Reject</a:t>
              </a:r>
              <a:endParaRPr lang="en-IN" sz="1100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9389D7E2-75BD-B6E3-0CA4-09708B5B3771}"/>
              </a:ext>
            </a:extLst>
          </p:cNvPr>
          <p:cNvSpPr/>
          <p:nvPr/>
        </p:nvSpPr>
        <p:spPr>
          <a:xfrm>
            <a:off x="9571074" y="407707"/>
            <a:ext cx="963738" cy="469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  <a:spcAft>
                <a:spcPts val="800"/>
              </a:spcAft>
              <a:buNone/>
            </a:pPr>
            <a:r>
              <a:rPr lang="en-US" sz="1000" kern="1200" dirty="0">
                <a:solidFill>
                  <a:srgbClr val="7030A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Resubmit</a:t>
            </a:r>
            <a:endParaRPr lang="en-IN" sz="1100" dirty="0">
              <a:solidFill>
                <a:srgbClr val="7030A0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8B90B289-6A86-D5E6-283E-6ADAC3D811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9231646"/>
              </p:ext>
            </p:extLst>
          </p:nvPr>
        </p:nvGraphicFramePr>
        <p:xfrm>
          <a:off x="4889500" y="176741"/>
          <a:ext cx="1539875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9875">
                  <a:extLst>
                    <a:ext uri="{9D8B030D-6E8A-4147-A177-3AD203B41FA5}">
                      <a16:colId xmlns:a16="http://schemas.microsoft.com/office/drawing/2014/main" val="13398660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Annexure -A</a:t>
                      </a:r>
                      <a:endParaRPr lang="en-IN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09818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15467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106</Words>
  <Application>Microsoft Office PowerPoint</Application>
  <PresentationFormat>Widescreen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Verdana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Viral Chheda (F &amp; A)</dc:creator>
  <cp:lastModifiedBy>Chirag Makhecha (F &amp; A)</cp:lastModifiedBy>
  <cp:revision>10</cp:revision>
  <dcterms:created xsi:type="dcterms:W3CDTF">2026-03-27T09:04:03Z</dcterms:created>
  <dcterms:modified xsi:type="dcterms:W3CDTF">2026-06-23T06:48:39Z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05f50f5-e953-4c63-867b-388561f41989_Enabled">
    <vt:lpwstr>true</vt:lpwstr>
  </property>
  <property fmtid="{D5CDD505-2E9C-101B-9397-08002B2CF9AE}" pid="3" name="MSIP_Label_305f50f5-e953-4c63-867b-388561f41989_SetDate">
    <vt:lpwstr>2026-03-27T09:04:08Z</vt:lpwstr>
  </property>
  <property fmtid="{D5CDD505-2E9C-101B-9397-08002B2CF9AE}" pid="4" name="MSIP_Label_305f50f5-e953-4c63-867b-388561f41989_Method">
    <vt:lpwstr>Privileged</vt:lpwstr>
  </property>
  <property fmtid="{D5CDD505-2E9C-101B-9397-08002B2CF9AE}" pid="5" name="MSIP_Label_305f50f5-e953-4c63-867b-388561f41989_Name">
    <vt:lpwstr>305f50f5-e953-4c63-867b-388561f41989</vt:lpwstr>
  </property>
  <property fmtid="{D5CDD505-2E9C-101B-9397-08002B2CF9AE}" pid="6" name="MSIP_Label_305f50f5-e953-4c63-867b-388561f41989_SiteId">
    <vt:lpwstr>fb8ed654-3195-4846-ac37-491dc8a2349e</vt:lpwstr>
  </property>
  <property fmtid="{D5CDD505-2E9C-101B-9397-08002B2CF9AE}" pid="7" name="MSIP_Label_305f50f5-e953-4c63-867b-388561f41989_ActionId">
    <vt:lpwstr>c1eb9616-ae2e-4f9d-8f98-06ed94b58c5e</vt:lpwstr>
  </property>
  <property fmtid="{D5CDD505-2E9C-101B-9397-08002B2CF9AE}" pid="8" name="MSIP_Label_305f50f5-e953-4c63-867b-388561f41989_ContentBits">
    <vt:lpwstr>2</vt:lpwstr>
  </property>
  <property fmtid="{D5CDD505-2E9C-101B-9397-08002B2CF9AE}" pid="9" name="MSIP_Label_305f50f5-e953-4c63-867b-388561f41989_Tag">
    <vt:lpwstr>10, 0, 1, 1</vt:lpwstr>
  </property>
  <property fmtid="{D5CDD505-2E9C-101B-9397-08002B2CF9AE}" pid="10" name="MSIP_Label_8b9edb3e-75cb-40d5-816e-8072d4d29e86_Enabled">
    <vt:lpwstr>true</vt:lpwstr>
  </property>
  <property fmtid="{D5CDD505-2E9C-101B-9397-08002B2CF9AE}" pid="11" name="MSIP_Label_8b9edb3e-75cb-40d5-816e-8072d4d29e86_SetDate">
    <vt:lpwstr>2026-06-23T05:59:28Z</vt:lpwstr>
  </property>
  <property fmtid="{D5CDD505-2E9C-101B-9397-08002B2CF9AE}" pid="12" name="MSIP_Label_8b9edb3e-75cb-40d5-816e-8072d4d29e86_Method">
    <vt:lpwstr>Privileged</vt:lpwstr>
  </property>
  <property fmtid="{D5CDD505-2E9C-101B-9397-08002B2CF9AE}" pid="13" name="MSIP_Label_8b9edb3e-75cb-40d5-816e-8072d4d29e86_Name">
    <vt:lpwstr>Non-Confidential</vt:lpwstr>
  </property>
  <property fmtid="{D5CDD505-2E9C-101B-9397-08002B2CF9AE}" pid="14" name="MSIP_Label_8b9edb3e-75cb-40d5-816e-8072d4d29e86_SiteId">
    <vt:lpwstr>098dff9d-2114-468a-ad94-fd8b85faf468</vt:lpwstr>
  </property>
  <property fmtid="{D5CDD505-2E9C-101B-9397-08002B2CF9AE}" pid="15" name="MSIP_Label_8b9edb3e-75cb-40d5-816e-8072d4d29e86_ActionId">
    <vt:lpwstr>74df43ea-8cfa-4faa-9c40-7592efcd5d2f</vt:lpwstr>
  </property>
  <property fmtid="{D5CDD505-2E9C-101B-9397-08002B2CF9AE}" pid="16" name="MSIP_Label_8b9edb3e-75cb-40d5-816e-8072d4d29e86_ContentBits">
    <vt:lpwstr>2</vt:lpwstr>
  </property>
  <property fmtid="{D5CDD505-2E9C-101B-9397-08002B2CF9AE}" pid="17" name="MSIP_Label_8b9edb3e-75cb-40d5-816e-8072d4d29e86_Tag">
    <vt:lpwstr>10, 0, 1, 1</vt:lpwstr>
  </property>
  <property fmtid="{D5CDD505-2E9C-101B-9397-08002B2CF9AE}" pid="18" name="ClassificationContentMarkingFooterLocations">
    <vt:lpwstr>Office Theme:8</vt:lpwstr>
  </property>
  <property fmtid="{D5CDD505-2E9C-101B-9397-08002B2CF9AE}" pid="19" name="ClassificationContentMarkingFooterText">
    <vt:lpwstr>Non-Confidential</vt:lpwstr>
  </property>
</Properties>
</file>